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Lst>
  <p:sldSz cy="5143500" cx="9144000"/>
  <p:notesSz cx="6858000" cy="9144000"/>
  <p:embeddedFontLst>
    <p:embeddedFont>
      <p:font typeface="Raleway"/>
      <p:regular r:id="rId141"/>
      <p:bold r:id="rId142"/>
      <p:italic r:id="rId143"/>
      <p:boldItalic r:id="rId144"/>
    </p:embeddedFont>
    <p:embeddedFont>
      <p:font typeface="Lato"/>
      <p:regular r:id="rId145"/>
      <p:bold r:id="rId146"/>
      <p:italic r:id="rId147"/>
      <p:boldItalic r:id="rId1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148" Type="http://schemas.openxmlformats.org/officeDocument/2006/relationships/font" Target="fonts/Lato-boldItalic.fntdata"/><Relationship Id="rId9" Type="http://schemas.openxmlformats.org/officeDocument/2006/relationships/slide" Target="slides/slide4.xml"/><Relationship Id="rId143" Type="http://schemas.openxmlformats.org/officeDocument/2006/relationships/font" Target="fonts/Raleway-italic.fntdata"/><Relationship Id="rId142" Type="http://schemas.openxmlformats.org/officeDocument/2006/relationships/font" Target="fonts/Raleway-bold.fntdata"/><Relationship Id="rId141" Type="http://schemas.openxmlformats.org/officeDocument/2006/relationships/font" Target="fonts/Raleway-regular.fntdata"/><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font" Target="fonts/Lato-italic.fntdata"/><Relationship Id="rId6" Type="http://schemas.openxmlformats.org/officeDocument/2006/relationships/slide" Target="slides/slide1.xml"/><Relationship Id="rId146" Type="http://schemas.openxmlformats.org/officeDocument/2006/relationships/font" Target="fonts/Lato-bold.fntdata"/><Relationship Id="rId7" Type="http://schemas.openxmlformats.org/officeDocument/2006/relationships/slide" Target="slides/slide2.xml"/><Relationship Id="rId145" Type="http://schemas.openxmlformats.org/officeDocument/2006/relationships/font" Target="fonts/Lato-regular.fntdata"/><Relationship Id="rId8" Type="http://schemas.openxmlformats.org/officeDocument/2006/relationships/slide" Target="slides/slide3.xml"/><Relationship Id="rId144" Type="http://schemas.openxmlformats.org/officeDocument/2006/relationships/font" Target="fonts/Raleway-boldItalic.fntdata"/><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rtinfowler.com/bliki/TestPyramid.html" TargetMode="Externa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8c7c984ea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8c7c984ea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8c7c984eac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8c7c984eac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8c7c984eac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8c7c984eac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8c7c984eac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8c7c984eac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8c7c984eac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8c7c984eac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8c7c984eac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8c7c984eac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8c7c984eac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8c7c984eac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8c7c984eac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8c7c984eac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8c7c984eac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8c7c984eac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8c7c984eac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8c7c984eac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8c7c984eac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8c7c984eac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8c7c984ea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8c7c984ea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8c7c984eac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8c7c984eac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8c7c984eac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8c7c984eac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8c7c984eac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8c7c984eac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8c7c984eac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8c7c984eac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8c7c984eac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8c7c984eac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8c7c984eac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8c7c984eac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8c7c984eac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8c7c984eac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8c7c984eac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8c7c984eac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8c7c984eac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8c7c984eac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8c7c984eac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8c7c984eac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8c7c984ea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8c7c984ea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8c7c984eac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8c7c984eac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8c7c984eac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8c7c984eac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8c7c984eac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8c7c984eac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8c7c984eac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8c7c984eac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8c7c984eac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8c7c984eac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8c7c984eac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8c7c984eac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8c7c984eac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8c7c984eac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8c7c984eac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8c7c984eac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8c7c984eac_0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8c7c984eac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8c7c984eac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8c7c984eac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8c7c984ea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8c7c984ea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8c7c984eac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8c7c984eac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8c7c984eac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8c7c984eac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8c7c984eac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8c7c984eac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8c7c984eac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8c7c984eac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8c7c984eac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8c7c984eac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8c7c984eac_0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8c7c984eac_0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8c7c984ea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8c7c984ea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8c7c984ea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8c7c984ea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8c7c984ea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8c7c984ea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8c7c984ea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8c7c984ea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8c7c984ea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8c7c984ea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8c7c984eac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8c7c984eac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8c573e8187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8c573e8187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8c7c984eac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8c7c984eac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8c7c984eac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8c7c984ea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8c7c984eac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8c7c984eac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8c7c984eac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8c7c984eac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8c7c984eac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8c7c984eac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8c7c984eac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8c7c984eac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8c7c984ea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8c7c984eac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8c7c984eac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8c7c984eac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8c7c984eac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8c7c984eac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8c7c984eac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8c7c984eac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a3933225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a3933225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8c7c984eac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8c7c984eac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8c7c984eac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8c7c984eac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8c7c984eac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8c7c984eac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8c7c984eac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8c7c984eac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8c7c984eac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8c7c984eac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8c7c984eac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8c7c984eac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8c7c984eac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8c7c984eac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8c7c984eac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8c7c984eac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8c7c984eac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8c7c984eac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8c7c984eac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8c7c984eac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8c7c984ea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8c7c984ea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8c7c984eac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8c7c984eac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8c7c984eac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8c7c984eac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8c7c984eac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8c7c984eac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8c7c984eac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8c7c984eac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8c7c984eac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8c7c984eac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8c7c984eac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8c7c984eac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8c7c984eac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8c7c984eac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8c7c984eac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8c7c984eac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8c7c984eac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8c7c984eac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8c7c984eac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8c7c984eac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a3933225a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a3933225a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8c7c984eac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8c7c984eac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8c7c984eac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8c7c984eac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8c7c984eac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8c7c984eac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8c7c984eac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8c7c984eac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8c7c984eac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8c7c984eac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8c7c984eac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8c7c984eac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8c7c984eac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8c7c984eac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8c7c984eac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8c7c984eac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8c7c984eac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8c7c984eac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8c7c984eac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8c7c984eac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8c7c984e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8c7c984e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8c7c984eac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8c7c984eac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8c7c984eac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8c7c984eac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8c7c984eac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8c7c984eac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8c7c984eac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8c7c984eac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8c7c984eac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8c7c984eac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8c7c984eac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8c7c984eac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8c7c984eac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8c7c984eac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8c7c984eac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8c7c984eac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8c7c984eac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8c7c984eac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8c7c984eac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8c7c984eac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8c7c984ea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8c7c984ea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8c7c984eac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8c7c984eac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8c7c984eac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8c7c984eac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8c7c984eac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8c7c984eac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8c7c984eac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8c7c984eac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8c7c984eac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8c7c984eac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8c7c984eac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8c7c984eac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8c7c984eac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8c7c984eac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8c7c984eac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8c7c984eac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8c7c984eac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8c7c984eac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8c7c984eac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8c7c984eac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8c7c984ea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8c7c984ea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Sumber Gambar : </a:t>
            </a:r>
            <a:r>
              <a:rPr lang="id" u="sng">
                <a:solidFill>
                  <a:schemeClr val="hlink"/>
                </a:solidFill>
                <a:hlinkClick r:id="rId2"/>
              </a:rPr>
              <a:t>https://martinfowler.com/bliki/TestPyramid.html</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8c7c984eac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8c7c984eac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8c7c984eac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8c7c984eac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8c7c984eac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8c7c984eac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8c7c984eac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8c7c984eac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8c7c984eac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8c7c984eac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8c7c984eac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8c7c984eac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8c7c984eac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8c7c984eac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8c7c984eac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8c7c984eac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8c7c984eac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8c7c984eac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8c7c984eac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8c7c984eac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8c7c984ea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8c7c984ea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8c7c984eac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8c7c984eac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8c7c984eac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8c7c984eac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8c7c984eac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8c7c984eac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8c7c984eac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8c7c984eac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8c7c984eac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8c7c984eac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8c7c984eac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8c7c984eac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8c7c984eac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8c7c984eac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8c7c984eac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8c7c984eac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8c7c984eac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8c7c984eac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8c7c984eac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8c7c984eac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5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4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4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3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hyperlink" Target="https://site.mockito.org/"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54.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58.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4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5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51.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45.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57.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5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52.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55.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53.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junit.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junit.org/junit5/docs/current/api/org.junit.jupiter.api/org/junit/jupiter/api/Assertions.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s://junit.org/junit5/docs/current/api/org.junit.jupiter.api/org/junit/jupiter/api/Assumptions.ht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2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3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2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2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3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4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3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4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3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3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4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3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4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4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4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Java Unit Test</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UI Test / End to End Test</a:t>
            </a:r>
            <a:endParaRPr/>
          </a:p>
        </p:txBody>
      </p:sp>
      <p:pic>
        <p:nvPicPr>
          <p:cNvPr id="141" name="Google Shape;141;p22"/>
          <p:cNvPicPr preferRelativeResize="0"/>
          <p:nvPr/>
        </p:nvPicPr>
        <p:blipFill>
          <a:blip r:embed="rId3">
            <a:alphaModFix/>
          </a:blip>
          <a:stretch>
            <a:fillRect/>
          </a:stretch>
        </p:blipFill>
        <p:spPr>
          <a:xfrm>
            <a:off x="2657000" y="2006250"/>
            <a:ext cx="3830009" cy="2984851"/>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Test dengan Parameter</a:t>
            </a:r>
            <a:endParaRPr/>
          </a:p>
        </p:txBody>
      </p:sp>
      <p:sp>
        <p:nvSpPr>
          <p:cNvPr id="664" name="Google Shape;664;p11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tau jika ingin menambahkan parameter di function unit test, maka kita perlu membuat ParameterResolver</a:t>
            </a:r>
            <a:endParaRPr/>
          </a:p>
          <a:p>
            <a:pPr indent="-311150" lvl="0" marL="457200" rtl="0" algn="l">
              <a:spcBef>
                <a:spcPts val="0"/>
              </a:spcBef>
              <a:spcAft>
                <a:spcPts val="0"/>
              </a:spcAft>
              <a:buSzPts val="1300"/>
              <a:buChar char="●"/>
            </a:pPr>
            <a:r>
              <a:rPr lang="id"/>
              <a:t>Namun jika terlalu banyak membuat ParameterResolver juga agak menyulitkan kita</a:t>
            </a:r>
            <a:endParaRPr/>
          </a:p>
          <a:p>
            <a:pPr indent="-311150" lvl="0" marL="457200" rtl="0" algn="l">
              <a:spcBef>
                <a:spcPts val="0"/>
              </a:spcBef>
              <a:spcAft>
                <a:spcPts val="0"/>
              </a:spcAft>
              <a:buSzPts val="1300"/>
              <a:buChar char="●"/>
            </a:pPr>
            <a:r>
              <a:rPr lang="id"/>
              <a:t>JUnit memiliki fitur yang bernama @ParameterizedTest, dimana jenis unit test ini memang khusus dibuat agar dapat menerima parameter</a:t>
            </a:r>
            <a:endParaRPr/>
          </a:p>
          <a:p>
            <a:pPr indent="-311150" lvl="0" marL="457200" rtl="0" algn="l">
              <a:spcBef>
                <a:spcPts val="0"/>
              </a:spcBef>
              <a:spcAft>
                <a:spcPts val="0"/>
              </a:spcAft>
              <a:buSzPts val="1300"/>
              <a:buChar char="●"/>
            </a:pPr>
            <a:r>
              <a:rPr lang="id"/>
              <a:t>Yang perlu kita lakukan adalah dengan mengganti @Test menjadi @ParameterizedTest</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Sumber Parameter</a:t>
            </a:r>
            <a:endParaRPr/>
          </a:p>
        </p:txBody>
      </p:sp>
      <p:sp>
        <p:nvSpPr>
          <p:cNvPr id="670" name="Google Shape;670;p1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@ParameterizedTest mendukung beberapa sumber parameter, yaitu</a:t>
            </a:r>
            <a:endParaRPr/>
          </a:p>
          <a:p>
            <a:pPr indent="-311150" lvl="0" marL="457200" rtl="0" algn="l">
              <a:spcBef>
                <a:spcPts val="1600"/>
              </a:spcBef>
              <a:spcAft>
                <a:spcPts val="0"/>
              </a:spcAft>
              <a:buSzPts val="1300"/>
              <a:buChar char="●"/>
            </a:pPr>
            <a:r>
              <a:rPr lang="id"/>
              <a:t>@ValueSource, untuk sumber Number, Char, Boolean dan String</a:t>
            </a:r>
            <a:endParaRPr/>
          </a:p>
          <a:p>
            <a:pPr indent="-311150" lvl="0" marL="457200" rtl="0" algn="l">
              <a:spcBef>
                <a:spcPts val="0"/>
              </a:spcBef>
              <a:spcAft>
                <a:spcPts val="0"/>
              </a:spcAft>
              <a:buSzPts val="1300"/>
              <a:buChar char="●"/>
            </a:pPr>
            <a:r>
              <a:rPr lang="id"/>
              <a:t>@EnumSource, untuk sumber berupa enum</a:t>
            </a:r>
            <a:endParaRPr/>
          </a:p>
          <a:p>
            <a:pPr indent="-311150" lvl="0" marL="457200" rtl="0" algn="l">
              <a:spcBef>
                <a:spcPts val="0"/>
              </a:spcBef>
              <a:spcAft>
                <a:spcPts val="0"/>
              </a:spcAft>
              <a:buSzPts val="1300"/>
              <a:buChar char="●"/>
            </a:pPr>
            <a:r>
              <a:rPr lang="id"/>
              <a:t>@MethodSource, untuk sumber dari static method</a:t>
            </a:r>
            <a:endParaRPr/>
          </a:p>
          <a:p>
            <a:pPr indent="-311150" lvl="0" marL="457200" rtl="0" algn="l">
              <a:spcBef>
                <a:spcPts val="0"/>
              </a:spcBef>
              <a:spcAft>
                <a:spcPts val="0"/>
              </a:spcAft>
              <a:buSzPts val="1300"/>
              <a:buChar char="●"/>
            </a:pPr>
            <a:r>
              <a:rPr lang="id"/>
              <a:t>@CsvSource, untuk sumber beruba data CSV</a:t>
            </a:r>
            <a:endParaRPr/>
          </a:p>
          <a:p>
            <a:pPr indent="-311150" lvl="0" marL="457200" rtl="0" algn="l">
              <a:spcBef>
                <a:spcPts val="0"/>
              </a:spcBef>
              <a:spcAft>
                <a:spcPts val="0"/>
              </a:spcAft>
              <a:buSzPts val="1300"/>
              <a:buChar char="●"/>
            </a:pPr>
            <a:r>
              <a:rPr lang="id"/>
              <a:t>@CsvFileSource, untuk sumber beruba file CSV</a:t>
            </a:r>
            <a:endParaRPr/>
          </a:p>
          <a:p>
            <a:pPr indent="-311150" lvl="0" marL="457200" rtl="0" algn="l">
              <a:spcBef>
                <a:spcPts val="0"/>
              </a:spcBef>
              <a:spcAft>
                <a:spcPts val="0"/>
              </a:spcAft>
              <a:buSzPts val="1300"/>
              <a:buChar char="●"/>
            </a:pPr>
            <a:r>
              <a:rPr lang="id"/>
              <a:t>@ArgumentSource, untuk data dari class ArgumentProvider</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1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Parameter dengan @ValueSource</a:t>
            </a:r>
            <a:endParaRPr/>
          </a:p>
        </p:txBody>
      </p:sp>
      <p:pic>
        <p:nvPicPr>
          <p:cNvPr id="676" name="Google Shape;676;p114"/>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Parameter dengan @MethodSource</a:t>
            </a:r>
            <a:endParaRPr/>
          </a:p>
        </p:txBody>
      </p:sp>
      <p:pic>
        <p:nvPicPr>
          <p:cNvPr id="682" name="Google Shape;682;p115"/>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11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Timeout di Test</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Timeout di Test</a:t>
            </a:r>
            <a:endParaRPr/>
          </a:p>
        </p:txBody>
      </p:sp>
      <p:sp>
        <p:nvSpPr>
          <p:cNvPr id="693" name="Google Shape;693;p1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memastikan bahwa sebuah unit test berjalan tidak lebih dari sekian detik</a:t>
            </a:r>
            <a:endParaRPr/>
          </a:p>
          <a:p>
            <a:pPr indent="-311150" lvl="0" marL="457200" rtl="0" algn="l">
              <a:spcBef>
                <a:spcPts val="0"/>
              </a:spcBef>
              <a:spcAft>
                <a:spcPts val="0"/>
              </a:spcAft>
              <a:buSzPts val="1300"/>
              <a:buChar char="●"/>
            </a:pPr>
            <a:r>
              <a:rPr lang="id"/>
              <a:t>Misal ketika kasus kita ingin memastikan kode program kita mempunyai performa bagus dan cepat</a:t>
            </a:r>
            <a:endParaRPr/>
          </a:p>
          <a:p>
            <a:pPr indent="-311150" lvl="0" marL="457200" rtl="0" algn="l">
              <a:spcBef>
                <a:spcPts val="0"/>
              </a:spcBef>
              <a:spcAft>
                <a:spcPts val="0"/>
              </a:spcAft>
              <a:buSzPts val="1300"/>
              <a:buChar char="●"/>
            </a:pPr>
            <a:r>
              <a:rPr lang="id"/>
              <a:t>JUnit memiliki fitur timeout, yaitu memastikan bahwa unit test berjalan tidak lebih dari waktu yang ditentukan, jika melebihi waktu yang ditentukan, secara otomatis unit test tersebut akan gagal</a:t>
            </a:r>
            <a:endParaRPr/>
          </a:p>
          <a:p>
            <a:pPr indent="-311150" lvl="0" marL="457200" rtl="0" algn="l">
              <a:spcBef>
                <a:spcPts val="0"/>
              </a:spcBef>
              <a:spcAft>
                <a:spcPts val="0"/>
              </a:spcAft>
              <a:buSzPts val="1300"/>
              <a:buChar char="●"/>
            </a:pPr>
            <a:r>
              <a:rPr lang="id"/>
              <a:t>Kita bisa menggunakan annotation @Timeout untuk melakukan hal tersebut</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Timeout di Test</a:t>
            </a:r>
            <a:endParaRPr/>
          </a:p>
        </p:txBody>
      </p:sp>
      <p:pic>
        <p:nvPicPr>
          <p:cNvPr id="699" name="Google Shape;699;p118"/>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11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Eksekusi Test Secara Paralel</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Eksekusi Test Secara Paralel</a:t>
            </a:r>
            <a:endParaRPr/>
          </a:p>
        </p:txBody>
      </p:sp>
      <p:sp>
        <p:nvSpPr>
          <p:cNvPr id="710" name="Google Shape;710;p1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JUnit tidak mendukung eksekusi unit test secara paralel, artinya unit test akan dijalankan secara sequential satu per satu</a:t>
            </a:r>
            <a:endParaRPr/>
          </a:p>
          <a:p>
            <a:pPr indent="-311150" lvl="0" marL="457200" rtl="0" algn="l">
              <a:spcBef>
                <a:spcPts val="0"/>
              </a:spcBef>
              <a:spcAft>
                <a:spcPts val="0"/>
              </a:spcAft>
              <a:buSzPts val="1300"/>
              <a:buChar char="●"/>
            </a:pPr>
            <a:r>
              <a:rPr lang="id"/>
              <a:t>Namun kadang ada kasus kita ingin mempercepat proses unit test sehingga dijalankan secara paralel, hal ini bisa kita lakukan di JUnit, namun perlu beberapa langkah</a:t>
            </a:r>
            <a:endParaRPr/>
          </a:p>
          <a:p>
            <a:pPr indent="-311150" lvl="0" marL="457200" rtl="0" algn="l">
              <a:spcBef>
                <a:spcPts val="0"/>
              </a:spcBef>
              <a:spcAft>
                <a:spcPts val="0"/>
              </a:spcAft>
              <a:buSzPts val="1300"/>
              <a:buChar char="●"/>
            </a:pPr>
            <a:r>
              <a:rPr lang="id"/>
              <a:t>Tapi ingat, pastikan unit test kita aman ketika dijalankan secara paralel</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Konfigurasi Paralel</a:t>
            </a:r>
            <a:endParaRPr/>
          </a:p>
        </p:txBody>
      </p:sp>
      <p:sp>
        <p:nvSpPr>
          <p:cNvPr id="716" name="Google Shape;716;p1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Hal pertama yang perlu kita lakukan adalah membuat file junit-platform.properties di resource</a:t>
            </a:r>
            <a:endParaRPr/>
          </a:p>
          <a:p>
            <a:pPr indent="-311150" lvl="0" marL="457200" rtl="0" algn="l">
              <a:spcBef>
                <a:spcPts val="0"/>
              </a:spcBef>
              <a:spcAft>
                <a:spcPts val="0"/>
              </a:spcAft>
              <a:buSzPts val="1300"/>
              <a:buChar char="●"/>
            </a:pPr>
            <a:r>
              <a:rPr lang="id"/>
              <a:t>Lalu menambah value :</a:t>
            </a:r>
            <a:endParaRPr/>
          </a:p>
          <a:p>
            <a:pPr indent="-298450" lvl="1" marL="914400" rtl="0" algn="l">
              <a:spcBef>
                <a:spcPts val="0"/>
              </a:spcBef>
              <a:spcAft>
                <a:spcPts val="0"/>
              </a:spcAft>
              <a:buSzPts val="1100"/>
              <a:buChar char="○"/>
            </a:pPr>
            <a:r>
              <a:rPr lang="id"/>
              <a:t>junit.jupiter.execution.parallel.enabled = true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Service Test / Integration Test</a:t>
            </a:r>
            <a:endParaRPr/>
          </a:p>
        </p:txBody>
      </p:sp>
      <p:pic>
        <p:nvPicPr>
          <p:cNvPr id="147" name="Google Shape;147;p23"/>
          <p:cNvPicPr preferRelativeResize="0"/>
          <p:nvPr/>
        </p:nvPicPr>
        <p:blipFill>
          <a:blip r:embed="rId3">
            <a:alphaModFix/>
          </a:blip>
          <a:stretch>
            <a:fillRect/>
          </a:stretch>
        </p:blipFill>
        <p:spPr>
          <a:xfrm>
            <a:off x="2356113" y="2006250"/>
            <a:ext cx="4431773" cy="2984849"/>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1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@Execution</a:t>
            </a:r>
            <a:endParaRPr/>
          </a:p>
        </p:txBody>
      </p:sp>
      <p:sp>
        <p:nvSpPr>
          <p:cNvPr id="722" name="Google Shape;722;p1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Walaupun sudah mengaktifkan fitur paralel, tapi bukan berarti secara otomatis semua unit test berjalan paralel, agar unit test berjalan paralel, kita perlu menggunakan annotation @Execution</a:t>
            </a:r>
            <a:endParaRPr/>
          </a:p>
          <a:p>
            <a:pPr indent="-311150" lvl="0" marL="457200" rtl="0" algn="l">
              <a:spcBef>
                <a:spcPts val="0"/>
              </a:spcBef>
              <a:spcAft>
                <a:spcPts val="0"/>
              </a:spcAft>
              <a:buSzPts val="1300"/>
              <a:buChar char="●"/>
            </a:pPr>
            <a:r>
              <a:rPr lang="id"/>
              <a:t>Lalu memilih jenis execution nya, misal untuk paralel bisa menggunakan ExecutionMode.CONCURRENT</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Test Secara Paralel</a:t>
            </a:r>
            <a:endParaRPr/>
          </a:p>
        </p:txBody>
      </p:sp>
      <p:pic>
        <p:nvPicPr>
          <p:cNvPr id="728" name="Google Shape;728;p123"/>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12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Mocking</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1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Ketergantungan Antar Class</a:t>
            </a:r>
            <a:endParaRPr/>
          </a:p>
        </p:txBody>
      </p:sp>
      <p:sp>
        <p:nvSpPr>
          <p:cNvPr id="739" name="Google Shape;739;p1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aplikasi yang besar, source code pun akan semakin besar, struktur class pun akan semakin kompleks</a:t>
            </a:r>
            <a:endParaRPr/>
          </a:p>
          <a:p>
            <a:pPr indent="-311150" lvl="0" marL="457200" rtl="0" algn="l">
              <a:spcBef>
                <a:spcPts val="0"/>
              </a:spcBef>
              <a:spcAft>
                <a:spcPts val="0"/>
              </a:spcAft>
              <a:buSzPts val="1300"/>
              <a:buChar char="●"/>
            </a:pPr>
            <a:r>
              <a:rPr lang="id"/>
              <a:t>Kita tidak bisa memungkiri lagi bahwa akan ada ketergantungan antar class</a:t>
            </a:r>
            <a:endParaRPr/>
          </a:p>
          <a:p>
            <a:pPr indent="-311150" lvl="0" marL="457200" rtl="0" algn="l">
              <a:spcBef>
                <a:spcPts val="0"/>
              </a:spcBef>
              <a:spcAft>
                <a:spcPts val="0"/>
              </a:spcAft>
              <a:buSzPts val="1300"/>
              <a:buChar char="●"/>
            </a:pPr>
            <a:r>
              <a:rPr lang="id"/>
              <a:t>Unit test yang bagus itu bisa terprediksi dan cukup nge test ke satu function, jika harus mengetes interaksi antar class, lebih disarankan integration test</a:t>
            </a:r>
            <a:endParaRPr/>
          </a:p>
          <a:p>
            <a:pPr indent="-311150" lvl="0" marL="457200" rtl="0" algn="l">
              <a:spcBef>
                <a:spcPts val="0"/>
              </a:spcBef>
              <a:spcAft>
                <a:spcPts val="0"/>
              </a:spcAft>
              <a:buSzPts val="1300"/>
              <a:buChar char="●"/>
            </a:pPr>
            <a:r>
              <a:rPr lang="id"/>
              <a:t>Lantas bagaimana jika kita harus mengetest class yang ketergantungan dengan class lain?</a:t>
            </a:r>
            <a:endParaRPr/>
          </a:p>
          <a:p>
            <a:pPr indent="-311150" lvl="0" marL="457200" rtl="0" algn="l">
              <a:spcBef>
                <a:spcPts val="0"/>
              </a:spcBef>
              <a:spcAft>
                <a:spcPts val="0"/>
              </a:spcAft>
              <a:buSzPts val="1300"/>
              <a:buChar char="●"/>
            </a:pPr>
            <a:r>
              <a:rPr lang="id"/>
              <a:t>Solusinya adalah melakukan mocking terhadap dependency yang dibutuhkan class yang akan kita test</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Mocking</a:t>
            </a:r>
            <a:endParaRPr/>
          </a:p>
        </p:txBody>
      </p:sp>
      <p:sp>
        <p:nvSpPr>
          <p:cNvPr id="745" name="Google Shape;745;p1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Mocking sederhananya adalah membuat object tiruan</a:t>
            </a:r>
            <a:endParaRPr/>
          </a:p>
          <a:p>
            <a:pPr indent="-311150" lvl="0" marL="457200" rtl="0" algn="l">
              <a:spcBef>
                <a:spcPts val="0"/>
              </a:spcBef>
              <a:spcAft>
                <a:spcPts val="0"/>
              </a:spcAft>
              <a:buSzPts val="1300"/>
              <a:buChar char="●"/>
            </a:pPr>
            <a:r>
              <a:rPr lang="id"/>
              <a:t>Hal ini dilakukan agar behavior object tersebut bisa kita tentukan sesuai dengan keinginan kita</a:t>
            </a:r>
            <a:endParaRPr/>
          </a:p>
          <a:p>
            <a:pPr indent="-311150" lvl="0" marL="457200" rtl="0" algn="l">
              <a:spcBef>
                <a:spcPts val="0"/>
              </a:spcBef>
              <a:spcAft>
                <a:spcPts val="0"/>
              </a:spcAft>
              <a:buSzPts val="1300"/>
              <a:buChar char="●"/>
            </a:pPr>
            <a:r>
              <a:rPr lang="id"/>
              <a:t>Dengan mocking, kita bisa membuat request response seolah-olah object tersebut benar dibuat</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Mockito</a:t>
            </a:r>
            <a:endParaRPr/>
          </a:p>
        </p:txBody>
      </p:sp>
      <p:sp>
        <p:nvSpPr>
          <p:cNvPr id="751" name="Google Shape;751;p1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Ada banyak framework untuk melakukan mocking, namun di materi ini kita akan menggunakan Mockito</a:t>
            </a:r>
            <a:endParaRPr/>
          </a:p>
          <a:p>
            <a:pPr indent="-311150" lvl="0" marL="457200" rtl="0" algn="l">
              <a:spcBef>
                <a:spcPts val="0"/>
              </a:spcBef>
              <a:spcAft>
                <a:spcPts val="0"/>
              </a:spcAft>
              <a:buSzPts val="1300"/>
              <a:buChar char="●"/>
            </a:pPr>
            <a:r>
              <a:rPr lang="id"/>
              <a:t>Mockito adalah salah satu mocking framework paling populer di Java, dan bisa digunakan juga untuk Kotlin</a:t>
            </a:r>
            <a:endParaRPr/>
          </a:p>
          <a:p>
            <a:pPr indent="-311150" lvl="0" marL="457200" rtl="0" algn="l">
              <a:spcBef>
                <a:spcPts val="0"/>
              </a:spcBef>
              <a:spcAft>
                <a:spcPts val="0"/>
              </a:spcAft>
              <a:buSzPts val="1300"/>
              <a:buChar char="●"/>
            </a:pPr>
            <a:r>
              <a:rPr lang="id"/>
              <a:t>Dan Mockito bisa diintegrasikan baik dengan JUnit</a:t>
            </a:r>
            <a:endParaRPr/>
          </a:p>
          <a:p>
            <a:pPr indent="-311150" lvl="0" marL="457200" rtl="0" algn="l">
              <a:spcBef>
                <a:spcPts val="0"/>
              </a:spcBef>
              <a:spcAft>
                <a:spcPts val="0"/>
              </a:spcAft>
              <a:buSzPts val="1300"/>
              <a:buChar char="●"/>
            </a:pPr>
            <a:r>
              <a:rPr lang="id" sz="1100" u="sng">
                <a:solidFill>
                  <a:schemeClr val="hlink"/>
                </a:solidFill>
                <a:latin typeface="Arial"/>
                <a:ea typeface="Arial"/>
                <a:cs typeface="Arial"/>
                <a:sym typeface="Arial"/>
                <a:hlinkClick r:id="rId3"/>
              </a:rPr>
              <a:t>https://site.mockito.org/</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 Dependency Mockito</a:t>
            </a:r>
            <a:endParaRPr/>
          </a:p>
        </p:txBody>
      </p:sp>
      <p:pic>
        <p:nvPicPr>
          <p:cNvPr id="757" name="Google Shape;757;p128"/>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Contoh Mocking dengan Mockito</a:t>
            </a:r>
            <a:endParaRPr/>
          </a:p>
        </p:txBody>
      </p:sp>
      <p:pic>
        <p:nvPicPr>
          <p:cNvPr id="763" name="Google Shape;763;p129"/>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1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Mocking di Test</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1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Mocking di Test</a:t>
            </a:r>
            <a:endParaRPr/>
          </a:p>
        </p:txBody>
      </p:sp>
      <p:sp>
        <p:nvSpPr>
          <p:cNvPr id="774" name="Google Shape;774;p1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Mockito memiliki MockitoExtention yang bisa kita gunakan untuk integrasi dengan JUnit</a:t>
            </a:r>
            <a:endParaRPr/>
          </a:p>
          <a:p>
            <a:pPr indent="-311150" lvl="0" marL="457200" rtl="0" algn="l">
              <a:spcBef>
                <a:spcPts val="0"/>
              </a:spcBef>
              <a:spcAft>
                <a:spcPts val="0"/>
              </a:spcAft>
              <a:buSzPts val="1300"/>
              <a:buChar char="●"/>
            </a:pPr>
            <a:r>
              <a:rPr lang="id"/>
              <a:t>Hal ini memudahkan kita ketika ingin membuat mock object, kita cukup gunakan @Mock</a:t>
            </a:r>
            <a:endParaRPr/>
          </a:p>
          <a:p>
            <a:pPr indent="-311150" lvl="0" marL="457200" rtl="0" algn="l">
              <a:spcBef>
                <a:spcPts val="0"/>
              </a:spcBef>
              <a:spcAft>
                <a:spcPts val="0"/>
              </a:spcAft>
              <a:buSzPts val="1300"/>
              <a:buChar char="●"/>
            </a:pPr>
            <a:r>
              <a:rPr lang="id"/>
              <a:t>Agar terbayang bagaimana proses mock, kita akan coba kasus yang lumayan panjang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Internal Architecture Aplikasi</a:t>
            </a:r>
            <a:endParaRPr/>
          </a:p>
        </p:txBody>
      </p:sp>
      <p:pic>
        <p:nvPicPr>
          <p:cNvPr id="153" name="Google Shape;153;p24"/>
          <p:cNvPicPr preferRelativeResize="0"/>
          <p:nvPr/>
        </p:nvPicPr>
        <p:blipFill>
          <a:blip r:embed="rId3">
            <a:alphaModFix/>
          </a:blip>
          <a:stretch>
            <a:fillRect/>
          </a:stretch>
        </p:blipFill>
        <p:spPr>
          <a:xfrm>
            <a:off x="3120550" y="2006250"/>
            <a:ext cx="2902896" cy="298485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1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Kasus</a:t>
            </a:r>
            <a:endParaRPr/>
          </a:p>
        </p:txBody>
      </p:sp>
      <p:sp>
        <p:nvSpPr>
          <p:cNvPr id="780" name="Google Shape;780;p1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punya sebuah class model dengan nama class Person(id: String, name: String)</a:t>
            </a:r>
            <a:endParaRPr/>
          </a:p>
          <a:p>
            <a:pPr indent="-311150" lvl="0" marL="457200" rtl="0" algn="l">
              <a:spcBef>
                <a:spcPts val="0"/>
              </a:spcBef>
              <a:spcAft>
                <a:spcPts val="0"/>
              </a:spcAft>
              <a:buSzPts val="1300"/>
              <a:buChar char="●"/>
            </a:pPr>
            <a:r>
              <a:rPr lang="id"/>
              <a:t>Selanjutnya kita punya interface PersonRepository sebagai interaksi ke database, dan memiliki function selectById(id: String) untuk melakukan mendapatkan data Person di database</a:t>
            </a:r>
            <a:endParaRPr/>
          </a:p>
          <a:p>
            <a:pPr indent="-311150" lvl="0" marL="457200" rtl="0" algn="l">
              <a:spcBef>
                <a:spcPts val="0"/>
              </a:spcBef>
              <a:spcAft>
                <a:spcPts val="0"/>
              </a:spcAft>
              <a:buSzPts val="1300"/>
              <a:buChar char="●"/>
            </a:pPr>
            <a:r>
              <a:rPr lang="id"/>
              <a:t>Dan terakhir kita memiliki class PersonService yang digunakan sebagai class bisnis logic, dimana di class tersebut kita akan coba gunakan PersonRepository untuk mendapatkan data dari database, jika gagal, kita akan throw Exception</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Class Person</a:t>
            </a:r>
            <a:endParaRPr/>
          </a:p>
        </p:txBody>
      </p:sp>
      <p:pic>
        <p:nvPicPr>
          <p:cNvPr id="786" name="Google Shape;786;p133"/>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Interface PersonRepository</a:t>
            </a:r>
            <a:endParaRPr/>
          </a:p>
        </p:txBody>
      </p:sp>
      <p:pic>
        <p:nvPicPr>
          <p:cNvPr id="792" name="Google Shape;792;p134"/>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1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Class PersonService</a:t>
            </a:r>
            <a:endParaRPr/>
          </a:p>
        </p:txBody>
      </p:sp>
      <p:pic>
        <p:nvPicPr>
          <p:cNvPr id="798" name="Google Shape;798;p135"/>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Integrasi Mockito dan JUnit</a:t>
            </a:r>
            <a:endParaRPr/>
          </a:p>
        </p:txBody>
      </p:sp>
      <p:pic>
        <p:nvPicPr>
          <p:cNvPr id="804" name="Google Shape;804;p136"/>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1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Test Get Person</a:t>
            </a:r>
            <a:endParaRPr/>
          </a:p>
        </p:txBody>
      </p:sp>
      <p:pic>
        <p:nvPicPr>
          <p:cNvPr id="810" name="Google Shape;810;p137"/>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Verifikasi di Mocking</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Verifikasi di Mocking</a:t>
            </a:r>
            <a:endParaRPr/>
          </a:p>
        </p:txBody>
      </p:sp>
      <p:sp>
        <p:nvSpPr>
          <p:cNvPr id="821" name="Google Shape;821;p1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materi sebelumnya, kita tidak melakukan verifikasi terhadap object mocking, apakah dipanggil atau tidak</a:t>
            </a:r>
            <a:endParaRPr/>
          </a:p>
          <a:p>
            <a:pPr indent="-311150" lvl="0" marL="457200" rtl="0" algn="l">
              <a:spcBef>
                <a:spcPts val="0"/>
              </a:spcBef>
              <a:spcAft>
                <a:spcPts val="0"/>
              </a:spcAft>
              <a:buSzPts val="1300"/>
              <a:buChar char="●"/>
            </a:pPr>
            <a:r>
              <a:rPr lang="id"/>
              <a:t>Pada kasus sebelumnya mungkin tidak terlalu berguna karena kebetulan function nya mengembalikan value, sehingga kalo kita lupa memanggil method nya, sudah pasti unit test nya gagal</a:t>
            </a:r>
            <a:endParaRPr/>
          </a:p>
          <a:p>
            <a:pPr indent="-311150" lvl="0" marL="457200" rtl="0" algn="l">
              <a:spcBef>
                <a:spcPts val="0"/>
              </a:spcBef>
              <a:spcAft>
                <a:spcPts val="0"/>
              </a:spcAft>
              <a:buSzPts val="1300"/>
              <a:buChar char="●"/>
            </a:pPr>
            <a:r>
              <a:rPr lang="id"/>
              <a:t>Lantas bagaimana jika function nya tidak mengembalikan value? Alias function unit</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Kasus</a:t>
            </a:r>
            <a:endParaRPr/>
          </a:p>
        </p:txBody>
      </p:sp>
      <p:sp>
        <p:nvSpPr>
          <p:cNvPr id="827" name="Google Shape;827;p1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akan melanjutkan kasus sebelumnya</a:t>
            </a:r>
            <a:endParaRPr/>
          </a:p>
          <a:p>
            <a:pPr indent="-311150" lvl="0" marL="457200" rtl="0" algn="l">
              <a:spcBef>
                <a:spcPts val="0"/>
              </a:spcBef>
              <a:spcAft>
                <a:spcPts val="0"/>
              </a:spcAft>
              <a:buSzPts val="1300"/>
              <a:buChar char="●"/>
            </a:pPr>
            <a:r>
              <a:rPr lang="id"/>
              <a:t>Di interface PersonRepository kita akan membuat method insert(person: Person) yang digunakan untuk menyimpan data ke database, namun tidak mengembalikan value, alias void</a:t>
            </a:r>
            <a:endParaRPr/>
          </a:p>
          <a:p>
            <a:pPr indent="-311150" lvl="0" marL="457200" rtl="0" algn="l">
              <a:spcBef>
                <a:spcPts val="0"/>
              </a:spcBef>
              <a:spcAft>
                <a:spcPts val="0"/>
              </a:spcAft>
              <a:buSzPts val="1300"/>
              <a:buChar char="●"/>
            </a:pPr>
            <a:r>
              <a:rPr lang="id"/>
              <a:t>Di class PersonService kita akan membuat method register(name: String) dimana akan membuat object Person dengan id random, lalu menyimpan ke database via PersonRepository, lalu mengembalikan object person tersebut</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Interface PersonRepository</a:t>
            </a:r>
            <a:endParaRPr/>
          </a:p>
        </p:txBody>
      </p:sp>
      <p:pic>
        <p:nvPicPr>
          <p:cNvPr id="833" name="Google Shape;833;p141"/>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Unit Test</a:t>
            </a:r>
            <a:endParaRPr/>
          </a:p>
        </p:txBody>
      </p:sp>
      <p:pic>
        <p:nvPicPr>
          <p:cNvPr id="159" name="Google Shape;159;p25"/>
          <p:cNvPicPr preferRelativeResize="0"/>
          <p:nvPr/>
        </p:nvPicPr>
        <p:blipFill>
          <a:blip r:embed="rId3">
            <a:alphaModFix/>
          </a:blip>
          <a:stretch>
            <a:fillRect/>
          </a:stretch>
        </p:blipFill>
        <p:spPr>
          <a:xfrm>
            <a:off x="3162288" y="2006250"/>
            <a:ext cx="2819416" cy="298485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Class PersonService</a:t>
            </a:r>
            <a:endParaRPr/>
          </a:p>
        </p:txBody>
      </p:sp>
      <p:pic>
        <p:nvPicPr>
          <p:cNvPr id="839" name="Google Shape;839;p142"/>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Unit Test (Sebenarnya Salah)</a:t>
            </a:r>
            <a:endParaRPr/>
          </a:p>
        </p:txBody>
      </p:sp>
      <p:pic>
        <p:nvPicPr>
          <p:cNvPr id="845" name="Google Shape;845;p143"/>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1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Kenapa Salah?</a:t>
            </a:r>
            <a:endParaRPr/>
          </a:p>
        </p:txBody>
      </p:sp>
      <p:sp>
        <p:nvSpPr>
          <p:cNvPr id="851" name="Google Shape;851;p1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Coba hapus kode personRepository.insert(person)</a:t>
            </a:r>
            <a:endParaRPr/>
          </a:p>
          <a:p>
            <a:pPr indent="-311150" lvl="0" marL="457200" rtl="0" algn="l">
              <a:spcBef>
                <a:spcPts val="0"/>
              </a:spcBef>
              <a:spcAft>
                <a:spcPts val="0"/>
              </a:spcAft>
              <a:buSzPts val="1300"/>
              <a:buChar char="●"/>
            </a:pPr>
            <a:r>
              <a:rPr lang="id"/>
              <a:t>Maka unit test nya pun tetap sukses</a:t>
            </a:r>
            <a:endParaRPr/>
          </a:p>
          <a:p>
            <a:pPr indent="-311150" lvl="0" marL="457200" rtl="0" algn="l">
              <a:spcBef>
                <a:spcPts val="0"/>
              </a:spcBef>
              <a:spcAft>
                <a:spcPts val="0"/>
              </a:spcAft>
              <a:buSzPts val="1300"/>
              <a:buChar char="●"/>
            </a:pPr>
            <a:r>
              <a:rPr lang="id"/>
              <a:t>Hal ini terjadi karena, kita tidak melakukan verifikasi bahwa mocking object dipanggil</a:t>
            </a:r>
            <a:endParaRPr/>
          </a:p>
          <a:p>
            <a:pPr indent="-311150" lvl="0" marL="457200" rtl="0" algn="l">
              <a:spcBef>
                <a:spcPts val="0"/>
              </a:spcBef>
              <a:spcAft>
                <a:spcPts val="0"/>
              </a:spcAft>
              <a:buSzPts val="1300"/>
              <a:buChar char="●"/>
            </a:pPr>
            <a:r>
              <a:rPr lang="id"/>
              <a:t>Hal ini sangat berbahaya, karena jika code sampai naik ke production, bisa jadi orang yag registrasi datanya tidak masuk ke database</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Unit Test dengan Verifikasi</a:t>
            </a:r>
            <a:endParaRPr/>
          </a:p>
        </p:txBody>
      </p:sp>
      <p:pic>
        <p:nvPicPr>
          <p:cNvPr id="857" name="Google Shape;857;p145"/>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868" name="Google Shape;868;p1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 Stream</a:t>
            </a:r>
            <a:endParaRPr/>
          </a:p>
          <a:p>
            <a:pPr indent="-311150" lvl="0" marL="457200" rtl="0" algn="l">
              <a:spcBef>
                <a:spcPts val="0"/>
              </a:spcBef>
              <a:spcAft>
                <a:spcPts val="0"/>
              </a:spcAft>
              <a:buSzPts val="1300"/>
              <a:buChar char="●"/>
            </a:pPr>
            <a:r>
              <a:rPr lang="id"/>
              <a:t>Java Database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Unit Test</a:t>
            </a:r>
            <a:endParaRPr/>
          </a:p>
        </p:txBody>
      </p:sp>
      <p:sp>
        <p:nvSpPr>
          <p:cNvPr id="165" name="Google Shape;165;p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Unit test akan fokus menguji bagian kode program terkecil, biasanya menguji sebuah method</a:t>
            </a:r>
            <a:endParaRPr/>
          </a:p>
          <a:p>
            <a:pPr indent="-311150" lvl="0" marL="457200" rtl="0" algn="l">
              <a:spcBef>
                <a:spcPts val="0"/>
              </a:spcBef>
              <a:spcAft>
                <a:spcPts val="0"/>
              </a:spcAft>
              <a:buSzPts val="1300"/>
              <a:buChar char="●"/>
            </a:pPr>
            <a:r>
              <a:rPr lang="id"/>
              <a:t>Unit test biasanya dibuat kecil dan cepat, oleh karena itu biasanya kadang kode unit test lebih banyak dari kode program aslinya, karena semua skenario pengujian akan dicoba di unit test</a:t>
            </a:r>
            <a:endParaRPr/>
          </a:p>
          <a:p>
            <a:pPr indent="-311150" lvl="0" marL="457200" rtl="0" algn="l">
              <a:spcBef>
                <a:spcPts val="0"/>
              </a:spcBef>
              <a:spcAft>
                <a:spcPts val="0"/>
              </a:spcAft>
              <a:buSzPts val="1300"/>
              <a:buChar char="●"/>
            </a:pPr>
            <a:r>
              <a:rPr lang="id"/>
              <a:t>Unit test bisa digunakan sebagai cara untuk meningkatkan kualitas kode program kita</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JUnit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JUnit</a:t>
            </a:r>
            <a:endParaRPr/>
          </a:p>
        </p:txBody>
      </p:sp>
      <p:sp>
        <p:nvSpPr>
          <p:cNvPr id="176" name="Google Shape;176;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JUnit adalah test framework yang paling populer di Java</a:t>
            </a:r>
            <a:endParaRPr/>
          </a:p>
          <a:p>
            <a:pPr indent="-311150" lvl="0" marL="457200" rtl="0" algn="l">
              <a:spcBef>
                <a:spcPts val="0"/>
              </a:spcBef>
              <a:spcAft>
                <a:spcPts val="0"/>
              </a:spcAft>
              <a:buSzPts val="1300"/>
              <a:buChar char="●"/>
            </a:pPr>
            <a:r>
              <a:rPr lang="id"/>
              <a:t>Saat ini versi terbaru JUnit adalah versi 5</a:t>
            </a:r>
            <a:endParaRPr/>
          </a:p>
          <a:p>
            <a:pPr indent="-311150" lvl="0" marL="457200" rtl="0" algn="l">
              <a:spcBef>
                <a:spcPts val="0"/>
              </a:spcBef>
              <a:spcAft>
                <a:spcPts val="0"/>
              </a:spcAft>
              <a:buSzPts val="1300"/>
              <a:buChar char="●"/>
            </a:pPr>
            <a:r>
              <a:rPr lang="id"/>
              <a:t>JUnit 5 membutuhkan Java minimal versi 8</a:t>
            </a:r>
            <a:endParaRPr/>
          </a:p>
          <a:p>
            <a:pPr indent="-311150" lvl="0" marL="457200" rtl="0" algn="l">
              <a:spcBef>
                <a:spcPts val="0"/>
              </a:spcBef>
              <a:spcAft>
                <a:spcPts val="0"/>
              </a:spcAft>
              <a:buSzPts val="1300"/>
              <a:buChar char="●"/>
            </a:pPr>
            <a:r>
              <a:rPr lang="id" sz="1100" u="sng">
                <a:solidFill>
                  <a:schemeClr val="hlink"/>
                </a:solidFill>
                <a:latin typeface="Arial"/>
                <a:ea typeface="Arial"/>
                <a:cs typeface="Arial"/>
                <a:sym typeface="Arial"/>
                <a:hlinkClick r:id="rId3"/>
              </a:rPr>
              <a:t>https://junit.org/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Project Menggunakan Maven</a:t>
            </a:r>
            <a:endParaRPr/>
          </a:p>
        </p:txBody>
      </p:sp>
      <p:sp>
        <p:nvSpPr>
          <p:cNvPr id="182" name="Google Shape;182;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mvn archetype:</a:t>
            </a:r>
            <a:r>
              <a:rPr lang="id"/>
              <a:t>generate</a:t>
            </a:r>
            <a:endParaRPr/>
          </a:p>
          <a:p>
            <a:pPr indent="0" lvl="0" marL="0" rtl="0" algn="l">
              <a:spcBef>
                <a:spcPts val="1600"/>
              </a:spcBef>
              <a:spcAft>
                <a:spcPts val="1600"/>
              </a:spcAft>
              <a:buNone/>
            </a:pPr>
            <a:r>
              <a:rPr lang="id"/>
              <a:t>maven-archetype-quickstart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a:t>
            </a:r>
            <a:r>
              <a:rPr lang="id"/>
              <a:t> JUnit 5 di Apache Maven</a:t>
            </a:r>
            <a:endParaRPr/>
          </a:p>
        </p:txBody>
      </p:sp>
      <p:pic>
        <p:nvPicPr>
          <p:cNvPr id="188" name="Google Shape;188;p30"/>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Test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4"/>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93" name="Google Shape;93;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94" name="Google Shape;94;p14"/>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10+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Test</a:t>
            </a:r>
            <a:endParaRPr/>
          </a:p>
        </p:txBody>
      </p:sp>
      <p:sp>
        <p:nvSpPr>
          <p:cNvPr id="199" name="Google Shape;199;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membuat test di JUnit itu sederhana, kita cukup membuat class, lalu menambahkan method-method test nya</a:t>
            </a:r>
            <a:endParaRPr/>
          </a:p>
          <a:p>
            <a:pPr indent="-311150" lvl="0" marL="457200" rtl="0" algn="l">
              <a:spcBef>
                <a:spcPts val="0"/>
              </a:spcBef>
              <a:spcAft>
                <a:spcPts val="0"/>
              </a:spcAft>
              <a:buSzPts val="1300"/>
              <a:buChar char="●"/>
            </a:pPr>
            <a:r>
              <a:rPr lang="id"/>
              <a:t>Method akan dianggap sebuah test jika ditambahkan annotation @Test</a:t>
            </a:r>
            <a:endParaRPr/>
          </a:p>
          <a:p>
            <a:pPr indent="-311150" lvl="0" marL="457200" rtl="0" algn="l">
              <a:spcBef>
                <a:spcPts val="0"/>
              </a:spcBef>
              <a:spcAft>
                <a:spcPts val="0"/>
              </a:spcAft>
              <a:buSzPts val="1300"/>
              <a:buChar char="●"/>
            </a:pPr>
            <a:r>
              <a:rPr lang="id"/>
              <a:t>Kode test disimpan dibagian test folder di maven, bukan di main folder</a:t>
            </a:r>
            <a:endParaRPr/>
          </a:p>
          <a:p>
            <a:pPr indent="-311150" lvl="0" marL="457200" rtl="0" algn="l">
              <a:spcBef>
                <a:spcPts val="0"/>
              </a:spcBef>
              <a:spcAft>
                <a:spcPts val="0"/>
              </a:spcAft>
              <a:buSzPts val="1300"/>
              <a:buChar char="●"/>
            </a:pPr>
            <a:r>
              <a:rPr lang="id"/>
              <a:t>Biasanya saat membuat class untuk test, rata-rata orang biasa membuat nama class nya sama dengan nama class yang akan di test, tapi diakhiri dengan kata Test, misal jika nama class nya adalah Calculator, maka nama class test nya adalah CalculatorTest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Class Calculator</a:t>
            </a:r>
            <a:endParaRPr/>
          </a:p>
        </p:txBody>
      </p:sp>
      <p:pic>
        <p:nvPicPr>
          <p:cNvPr id="205" name="Google Shape;205;p33"/>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Unit Test Class Calculator</a:t>
            </a:r>
            <a:endParaRPr/>
          </a:p>
        </p:txBody>
      </p:sp>
      <p:pic>
        <p:nvPicPr>
          <p:cNvPr id="211" name="Google Shape;211;p34"/>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Assertions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Assertions</a:t>
            </a:r>
            <a:endParaRPr/>
          </a:p>
        </p:txBody>
      </p:sp>
      <p:sp>
        <p:nvSpPr>
          <p:cNvPr id="222" name="Google Shape;222;p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test, kita harus memastikan bahwa test tersebut sesuai dengan ekspektasi yang kita inginkan</a:t>
            </a:r>
            <a:endParaRPr/>
          </a:p>
          <a:p>
            <a:pPr indent="-311150" lvl="0" marL="457200" rtl="0" algn="l">
              <a:spcBef>
                <a:spcPts val="0"/>
              </a:spcBef>
              <a:spcAft>
                <a:spcPts val="0"/>
              </a:spcAft>
              <a:buSzPts val="1300"/>
              <a:buChar char="●"/>
            </a:pPr>
            <a:r>
              <a:rPr lang="id"/>
              <a:t>Jika manual, kita bisa melakukan pengecekan if else, namun itu tidak direkomendasikan</a:t>
            </a:r>
            <a:endParaRPr/>
          </a:p>
          <a:p>
            <a:pPr indent="-311150" lvl="0" marL="457200" rtl="0" algn="l">
              <a:spcBef>
                <a:spcPts val="0"/>
              </a:spcBef>
              <a:spcAft>
                <a:spcPts val="0"/>
              </a:spcAft>
              <a:buSzPts val="1300"/>
              <a:buChar char="●"/>
            </a:pPr>
            <a:r>
              <a:rPr lang="id"/>
              <a:t>JUnit memiliki fitur untuk melakukan assertions, yaitu memastikan bahwa unit test sesuai dengan kondisi yang kita inginkan</a:t>
            </a:r>
            <a:endParaRPr/>
          </a:p>
          <a:p>
            <a:pPr indent="-311150" lvl="0" marL="457200" rtl="0" algn="l">
              <a:spcBef>
                <a:spcPts val="0"/>
              </a:spcBef>
              <a:spcAft>
                <a:spcPts val="0"/>
              </a:spcAft>
              <a:buSzPts val="1300"/>
              <a:buChar char="●"/>
            </a:pPr>
            <a:r>
              <a:rPr lang="id"/>
              <a:t>Assertions di JUnit di representasikan dalam class Assertions, dan di dalamnya terdapat banyak sekali function static </a:t>
            </a:r>
            <a:endParaRPr/>
          </a:p>
          <a:p>
            <a:pPr indent="-311150" lvl="0" marL="457200" rtl="0" algn="l">
              <a:spcBef>
                <a:spcPts val="0"/>
              </a:spcBef>
              <a:spcAft>
                <a:spcPts val="0"/>
              </a:spcAft>
              <a:buSzPts val="1300"/>
              <a:buChar char="●"/>
            </a:pPr>
            <a:r>
              <a:rPr lang="id" sz="1100" u="sng">
                <a:solidFill>
                  <a:schemeClr val="hlink"/>
                </a:solidFill>
                <a:latin typeface="Arial"/>
                <a:ea typeface="Arial"/>
                <a:cs typeface="Arial"/>
                <a:sym typeface="Arial"/>
                <a:hlinkClick r:id="rId3"/>
              </a:rPr>
              <a:t>https://junit.org/junit5/docs/current/api/org.junit.jupiter.api/org/junit/jupiter/api/Assertions.html</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Meng-import Assertions</a:t>
            </a:r>
            <a:endParaRPr/>
          </a:p>
        </p:txBody>
      </p:sp>
      <p:pic>
        <p:nvPicPr>
          <p:cNvPr id="228" name="Google Shape;228;p37"/>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Assertions</a:t>
            </a:r>
            <a:endParaRPr/>
          </a:p>
        </p:txBody>
      </p:sp>
      <p:pic>
        <p:nvPicPr>
          <p:cNvPr id="234" name="Google Shape;234;p38"/>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Menggagalkan Test</a:t>
            </a:r>
            <a:endParaRPr/>
          </a:p>
        </p:txBody>
      </p:sp>
      <p:sp>
        <p:nvSpPr>
          <p:cNvPr id="240" name="Google Shape;240;p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dalam membuat unit test, kita tidak hanya ingin mengetest kasus sukses  atau gagal</a:t>
            </a:r>
            <a:endParaRPr/>
          </a:p>
          <a:p>
            <a:pPr indent="-311150" lvl="0" marL="457200" rtl="0" algn="l">
              <a:spcBef>
                <a:spcPts val="0"/>
              </a:spcBef>
              <a:spcAft>
                <a:spcPts val="0"/>
              </a:spcAft>
              <a:buSzPts val="1300"/>
              <a:buChar char="●"/>
            </a:pPr>
            <a:r>
              <a:rPr lang="id"/>
              <a:t>Ada kalanya kita ingin mengetes sebuah exception misalnya</a:t>
            </a:r>
            <a:endParaRPr/>
          </a:p>
          <a:p>
            <a:pPr indent="-311150" lvl="0" marL="457200" rtl="0" algn="l">
              <a:spcBef>
                <a:spcPts val="0"/>
              </a:spcBef>
              <a:spcAft>
                <a:spcPts val="0"/>
              </a:spcAft>
              <a:buSzPts val="1300"/>
              <a:buChar char="●"/>
            </a:pPr>
            <a:r>
              <a:rPr lang="id"/>
              <a:t>Assertions juga bisa digunakan untuk mengecek apakah sebuah exception terjadi</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Calculator Divide</a:t>
            </a:r>
            <a:endParaRPr/>
          </a:p>
        </p:txBody>
      </p:sp>
      <p:pic>
        <p:nvPicPr>
          <p:cNvPr id="246" name="Google Shape;246;p40"/>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Assertions Exception</a:t>
            </a:r>
            <a:endParaRPr/>
          </a:p>
        </p:txBody>
      </p:sp>
      <p:pic>
        <p:nvPicPr>
          <p:cNvPr id="252" name="Google Shape;252;p41"/>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00" name="Google Shape;100;p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@khannedy</a:t>
            </a:r>
            <a:endParaRPr/>
          </a:p>
          <a:p>
            <a:pPr indent="-311150" lvl="0" marL="457200" rtl="0" algn="l">
              <a:spcBef>
                <a:spcPts val="0"/>
              </a:spcBef>
              <a:spcAft>
                <a:spcPts val="0"/>
              </a:spcAft>
              <a:buSzPts val="1300"/>
              <a:buChar char="●"/>
            </a:pPr>
            <a:r>
              <a:rPr lang="id"/>
              <a:t>Facebook : fb.com/ProgrammerZamanNow</a:t>
            </a:r>
            <a:endParaRPr/>
          </a:p>
          <a:p>
            <a:pPr indent="-311150" lvl="0" marL="457200" rtl="0" algn="l">
              <a:spcBef>
                <a:spcPts val="0"/>
              </a:spcBef>
              <a:spcAft>
                <a:spcPts val="0"/>
              </a:spcAft>
              <a:buSzPts val="1300"/>
              <a:buChar char="●"/>
            </a:pPr>
            <a:r>
              <a:rPr lang="id"/>
              <a:t>Instagram : instagram.com/programmerzamannow</a:t>
            </a:r>
            <a:endParaRPr/>
          </a:p>
          <a:p>
            <a:pPr indent="-311150" lvl="0" marL="457200" rtl="0" algn="l">
              <a:spcBef>
                <a:spcPts val="0"/>
              </a:spcBef>
              <a:spcAft>
                <a:spcPts val="0"/>
              </a:spcAft>
              <a:buSzPts val="1300"/>
              <a:buChar char="●"/>
            </a:pPr>
            <a:r>
              <a:rPr lang="id"/>
              <a:t>Youtube : youtube.com/c/ProgrammerZamanNow</a:t>
            </a:r>
            <a:endParaRPr/>
          </a:p>
          <a:p>
            <a:pPr indent="-311150" lvl="0" marL="457200" rtl="0" algn="l">
              <a:spcBef>
                <a:spcPts val="0"/>
              </a:spcBef>
              <a:spcAft>
                <a:spcPts val="0"/>
              </a:spcAft>
              <a:buSzPts val="1300"/>
              <a:buChar char="●"/>
            </a:pPr>
            <a:r>
              <a:rPr lang="id"/>
              <a:t>Telegram Channel : https://t.me/ProgrammerZamanNow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Nama Test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Nama Test</a:t>
            </a:r>
            <a:endParaRPr/>
          </a:p>
        </p:txBody>
      </p:sp>
      <p:sp>
        <p:nvSpPr>
          <p:cNvPr id="263" name="Google Shape;263;p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agak sulit membuat nama function yang merepresentasikan kasus test nya</a:t>
            </a:r>
            <a:endParaRPr/>
          </a:p>
          <a:p>
            <a:pPr indent="-311150" lvl="0" marL="457200" rtl="0" algn="l">
              <a:spcBef>
                <a:spcPts val="0"/>
              </a:spcBef>
              <a:spcAft>
                <a:spcPts val="0"/>
              </a:spcAft>
              <a:buSzPts val="1300"/>
              <a:buChar char="●"/>
            </a:pPr>
            <a:r>
              <a:rPr lang="id"/>
              <a:t>Jika kita ingin menambahkan deskripsi untuk tiap test, kita bisa menggunakan annotation @DisplayName</a:t>
            </a:r>
            <a:endParaRPr/>
          </a:p>
          <a:p>
            <a:pPr indent="-311150" lvl="0" marL="457200" rtl="0" algn="l">
              <a:spcBef>
                <a:spcPts val="0"/>
              </a:spcBef>
              <a:spcAft>
                <a:spcPts val="0"/>
              </a:spcAft>
              <a:buSzPts val="1300"/>
              <a:buChar char="●"/>
            </a:pPr>
            <a:r>
              <a:rPr lang="id"/>
              <a:t>Dengan menggunakan annotation @DisplayName, kita bisa menambahkan deskripsi unit testnya</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DisplayName</a:t>
            </a:r>
            <a:endParaRPr/>
          </a:p>
        </p:txBody>
      </p:sp>
      <p:pic>
        <p:nvPicPr>
          <p:cNvPr id="269" name="Google Shape;269;p44"/>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Display Name Generator</a:t>
            </a:r>
            <a:endParaRPr/>
          </a:p>
        </p:txBody>
      </p:sp>
      <p:sp>
        <p:nvSpPr>
          <p:cNvPr id="275" name="Google Shape;275;p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JUnit mendukung pembuatan DisplayName secara otomatis menggunakan generator</a:t>
            </a:r>
            <a:endParaRPr/>
          </a:p>
          <a:p>
            <a:pPr indent="-311150" lvl="0" marL="457200" rtl="0" algn="l">
              <a:spcBef>
                <a:spcPts val="0"/>
              </a:spcBef>
              <a:spcAft>
                <a:spcPts val="0"/>
              </a:spcAft>
              <a:buSzPts val="1300"/>
              <a:buChar char="●"/>
            </a:pPr>
            <a:r>
              <a:rPr lang="id"/>
              <a:t>Yang perlu kita lakukan adalah membuat class turunan dari interface DisplayNameGenerator, lalu menambahkan annotation @DisplayNameGeneration di test class nya</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Display Name Generator</a:t>
            </a:r>
            <a:endParaRPr/>
          </a:p>
        </p:txBody>
      </p:sp>
      <p:pic>
        <p:nvPicPr>
          <p:cNvPr id="281" name="Google Shape;281;p46"/>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Display Name Generation</a:t>
            </a:r>
            <a:endParaRPr/>
          </a:p>
        </p:txBody>
      </p:sp>
      <p:pic>
        <p:nvPicPr>
          <p:cNvPr id="287" name="Google Shape;287;p47"/>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Menonaktifkan Test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Menonaktifkan Test</a:t>
            </a:r>
            <a:endParaRPr/>
          </a:p>
        </p:txBody>
      </p:sp>
      <p:sp>
        <p:nvSpPr>
          <p:cNvPr id="298" name="Google Shape;298;p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ada kalanya kita ingin menonaktifkan unit test, misal karena terjadi error di unit test tersebut, dan belum bisa kita perbaiki</a:t>
            </a:r>
            <a:endParaRPr/>
          </a:p>
          <a:p>
            <a:pPr indent="-311150" lvl="0" marL="457200" rtl="0" algn="l">
              <a:spcBef>
                <a:spcPts val="0"/>
              </a:spcBef>
              <a:spcAft>
                <a:spcPts val="0"/>
              </a:spcAft>
              <a:buSzPts val="1300"/>
              <a:buChar char="●"/>
            </a:pPr>
            <a:r>
              <a:rPr lang="id"/>
              <a:t>Sebenarnya cara paling mudah untuk menonaktifkan unit test adalah dengan menghapus annotation @Test, namun jika kita lakukan itu, kita tidak bisa mendeteksi kalo ada unit test yang di disabled</a:t>
            </a:r>
            <a:endParaRPr/>
          </a:p>
          <a:p>
            <a:pPr indent="-311150" lvl="0" marL="457200" rtl="0" algn="l">
              <a:spcBef>
                <a:spcPts val="0"/>
              </a:spcBef>
              <a:spcAft>
                <a:spcPts val="0"/>
              </a:spcAft>
              <a:buSzPts val="1300"/>
              <a:buChar char="●"/>
            </a:pPr>
            <a:r>
              <a:rPr lang="id"/>
              <a:t>Untuk menonaktifkan unit test secara benar, kita bisa menggunakan annotation @Disabled</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Disabled Unit Test</a:t>
            </a:r>
            <a:endParaRPr/>
          </a:p>
        </p:txBody>
      </p:sp>
      <p:pic>
        <p:nvPicPr>
          <p:cNvPr id="304" name="Google Shape;304;p50"/>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Tampilan di IntelliJ IDEA</a:t>
            </a:r>
            <a:endParaRPr/>
          </a:p>
        </p:txBody>
      </p:sp>
      <p:pic>
        <p:nvPicPr>
          <p:cNvPr id="310" name="Google Shape;310;p51"/>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Belajar Materi Ini</a:t>
            </a:r>
            <a:endParaRPr/>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 Dasar</a:t>
            </a:r>
            <a:endParaRPr/>
          </a:p>
          <a:p>
            <a:pPr indent="-311150" lvl="0" marL="457200" rtl="0" algn="l">
              <a:spcBef>
                <a:spcPts val="0"/>
              </a:spcBef>
              <a:spcAft>
                <a:spcPts val="0"/>
              </a:spcAft>
              <a:buSzPts val="1300"/>
              <a:buChar char="●"/>
            </a:pPr>
            <a:r>
              <a:rPr lang="id"/>
              <a:t>Java Object Oriented Programming</a:t>
            </a:r>
            <a:endParaRPr/>
          </a:p>
          <a:p>
            <a:pPr indent="-311150" lvl="0" marL="457200" rtl="0" algn="l">
              <a:spcBef>
                <a:spcPts val="0"/>
              </a:spcBef>
              <a:spcAft>
                <a:spcPts val="0"/>
              </a:spcAft>
              <a:buSzPts val="1300"/>
              <a:buChar char="●"/>
            </a:pPr>
            <a:r>
              <a:rPr lang="id"/>
              <a:t>Java Generic</a:t>
            </a:r>
            <a:endParaRPr/>
          </a:p>
          <a:p>
            <a:pPr indent="-311150" lvl="0" marL="457200" rtl="0" algn="l">
              <a:spcBef>
                <a:spcPts val="0"/>
              </a:spcBef>
              <a:spcAft>
                <a:spcPts val="0"/>
              </a:spcAft>
              <a:buSzPts val="1300"/>
              <a:buChar char="●"/>
            </a:pPr>
            <a:r>
              <a:rPr lang="id"/>
              <a:t>Java Collection</a:t>
            </a:r>
            <a:endParaRPr/>
          </a:p>
          <a:p>
            <a:pPr indent="-311150" lvl="0" marL="457200" rtl="0" algn="l">
              <a:spcBef>
                <a:spcPts val="0"/>
              </a:spcBef>
              <a:spcAft>
                <a:spcPts val="0"/>
              </a:spcAft>
              <a:buSzPts val="1300"/>
              <a:buChar char="●"/>
            </a:pPr>
            <a:r>
              <a:rPr lang="id"/>
              <a:t>Java Lambda</a:t>
            </a:r>
            <a:endParaRPr/>
          </a:p>
          <a:p>
            <a:pPr indent="-311150" lvl="0" marL="457200" rtl="0" algn="l">
              <a:spcBef>
                <a:spcPts val="0"/>
              </a:spcBef>
              <a:spcAft>
                <a:spcPts val="0"/>
              </a:spcAft>
              <a:buSzPts val="1300"/>
              <a:buChar char="●"/>
            </a:pPr>
            <a:r>
              <a:rPr lang="id"/>
              <a:t>Apache Maven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&amp; Setelah Test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&amp; Setelah Unit Test</a:t>
            </a:r>
            <a:endParaRPr/>
          </a:p>
        </p:txBody>
      </p:sp>
      <p:sp>
        <p:nvSpPr>
          <p:cNvPr id="321" name="Google Shape;321;p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menjalankan kode yang sama sebelum dan setelah eksekusi unit test</a:t>
            </a:r>
            <a:endParaRPr/>
          </a:p>
          <a:p>
            <a:pPr indent="-311150" lvl="0" marL="457200" rtl="0" algn="l">
              <a:spcBef>
                <a:spcPts val="0"/>
              </a:spcBef>
              <a:spcAft>
                <a:spcPts val="0"/>
              </a:spcAft>
              <a:buSzPts val="1300"/>
              <a:buChar char="●"/>
            </a:pPr>
            <a:r>
              <a:rPr lang="id"/>
              <a:t>Hal ini sebenarnya bisa dilakukan secara manual di function @Test nya, namun hal ini akan membuat kode duplikat banyak sekali</a:t>
            </a:r>
            <a:endParaRPr/>
          </a:p>
          <a:p>
            <a:pPr indent="-311150" lvl="0" marL="457200" rtl="0" algn="l">
              <a:spcBef>
                <a:spcPts val="0"/>
              </a:spcBef>
              <a:spcAft>
                <a:spcPts val="0"/>
              </a:spcAft>
              <a:buSzPts val="1300"/>
              <a:buChar char="●"/>
            </a:pPr>
            <a:r>
              <a:rPr lang="id"/>
              <a:t>JUnit memiliki annotation @BeforeEach dan @AfterEach</a:t>
            </a:r>
            <a:endParaRPr/>
          </a:p>
          <a:p>
            <a:pPr indent="-311150" lvl="0" marL="457200" rtl="0" algn="l">
              <a:spcBef>
                <a:spcPts val="0"/>
              </a:spcBef>
              <a:spcAft>
                <a:spcPts val="0"/>
              </a:spcAft>
              <a:buSzPts val="1300"/>
              <a:buChar char="●"/>
            </a:pPr>
            <a:r>
              <a:rPr lang="id"/>
              <a:t>@BeforeEach digunakan untuk menandai function yang akan dieksekusi sebelum unit test dijalankan</a:t>
            </a:r>
            <a:endParaRPr/>
          </a:p>
          <a:p>
            <a:pPr indent="-311150" lvl="0" marL="457200" rtl="0" algn="l">
              <a:spcBef>
                <a:spcPts val="0"/>
              </a:spcBef>
              <a:spcAft>
                <a:spcPts val="0"/>
              </a:spcAft>
              <a:buSzPts val="1300"/>
              <a:buChar char="●"/>
            </a:pPr>
            <a:r>
              <a:rPr lang="id"/>
              <a:t>@AfterEach digunakan untuk menandai function yang akan dieksekusi setelah unit test dijalankan</a:t>
            </a:r>
            <a:endParaRPr/>
          </a:p>
          <a:p>
            <a:pPr indent="-311150" lvl="0" marL="457200" rtl="0" algn="l">
              <a:spcBef>
                <a:spcPts val="0"/>
              </a:spcBef>
              <a:spcAft>
                <a:spcPts val="0"/>
              </a:spcAft>
              <a:buSzPts val="1300"/>
              <a:buChar char="●"/>
            </a:pPr>
            <a:r>
              <a:rPr lang="id"/>
              <a:t>Ingat, bahwa ini akan selalu dieksekusi setiap kali untuk function @Test, bukan sekali untuk class test saja</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BeforeEach dan AfterEach</a:t>
            </a:r>
            <a:endParaRPr/>
          </a:p>
        </p:txBody>
      </p:sp>
      <p:pic>
        <p:nvPicPr>
          <p:cNvPr id="327" name="Google Shape;327;p54"/>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&amp; Setelah Semua Unit Test</a:t>
            </a:r>
            <a:endParaRPr/>
          </a:p>
        </p:txBody>
      </p:sp>
      <p:sp>
        <p:nvSpPr>
          <p:cNvPr id="333" name="Google Shape;333;p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@BeforeEach &amp; @AfterEach akan dieksekusi setiap kali function @Test jalan</a:t>
            </a:r>
            <a:endParaRPr/>
          </a:p>
          <a:p>
            <a:pPr indent="-311150" lvl="0" marL="457200" rtl="0" algn="l">
              <a:spcBef>
                <a:spcPts val="0"/>
              </a:spcBef>
              <a:spcAft>
                <a:spcPts val="0"/>
              </a:spcAft>
              <a:buSzPts val="1300"/>
              <a:buChar char="●"/>
            </a:pPr>
            <a:r>
              <a:rPr lang="id"/>
              <a:t>Namun kadang kita ingin melakukan sesuatu sebelum semua unit test berjalan, atau setelah semua unit test berjalan</a:t>
            </a:r>
            <a:endParaRPr/>
          </a:p>
          <a:p>
            <a:pPr indent="-311150" lvl="0" marL="457200" rtl="0" algn="l">
              <a:spcBef>
                <a:spcPts val="0"/>
              </a:spcBef>
              <a:spcAft>
                <a:spcPts val="0"/>
              </a:spcAft>
              <a:buSzPts val="1300"/>
              <a:buChar char="●"/>
            </a:pPr>
            <a:r>
              <a:rPr lang="id"/>
              <a:t>Ini bisa dilakukan menggunakan annotation @BeforeAll dan @AfterAll</a:t>
            </a:r>
            <a:endParaRPr/>
          </a:p>
          <a:p>
            <a:pPr indent="-311150" lvl="0" marL="457200" rtl="0" algn="l">
              <a:spcBef>
                <a:spcPts val="0"/>
              </a:spcBef>
              <a:spcAft>
                <a:spcPts val="0"/>
              </a:spcAft>
              <a:buSzPts val="1300"/>
              <a:buChar char="●"/>
            </a:pPr>
            <a:r>
              <a:rPr lang="id"/>
              <a:t>Namun hanya static function yang bisa menggunakan @BeforeAll dan @AfterAll</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BeforeAll dan AfterAll</a:t>
            </a:r>
            <a:endParaRPr/>
          </a:p>
        </p:txBody>
      </p:sp>
      <p:pic>
        <p:nvPicPr>
          <p:cNvPr id="339" name="Google Shape;339;p56"/>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Membatalkan Test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Membatalkan Test</a:t>
            </a:r>
            <a:endParaRPr/>
          </a:p>
        </p:txBody>
      </p:sp>
      <p:sp>
        <p:nvSpPr>
          <p:cNvPr id="350" name="Google Shape;350;p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membatalkan unit test ketika kondisi tertentu terjadi</a:t>
            </a:r>
            <a:endParaRPr/>
          </a:p>
          <a:p>
            <a:pPr indent="-311150" lvl="0" marL="457200" rtl="0" algn="l">
              <a:spcBef>
                <a:spcPts val="0"/>
              </a:spcBef>
              <a:spcAft>
                <a:spcPts val="0"/>
              </a:spcAft>
              <a:buSzPts val="1300"/>
              <a:buChar char="●"/>
            </a:pPr>
            <a:r>
              <a:rPr lang="id"/>
              <a:t>Untuk membatalkan, kita bisa menggunakan exception TestAbortedException</a:t>
            </a:r>
            <a:endParaRPr/>
          </a:p>
          <a:p>
            <a:pPr indent="-311150" lvl="0" marL="457200" rtl="0" algn="l">
              <a:spcBef>
                <a:spcPts val="0"/>
              </a:spcBef>
              <a:spcAft>
                <a:spcPts val="0"/>
              </a:spcAft>
              <a:buSzPts val="1300"/>
              <a:buChar char="●"/>
            </a:pPr>
            <a:r>
              <a:rPr lang="id"/>
              <a:t>Jika JUnit mendapatkan exception TestAbortedException, secara otomatis test tersebut akan dibatalkan</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Membatalkan Test</a:t>
            </a:r>
            <a:endParaRPr/>
          </a:p>
        </p:txBody>
      </p:sp>
      <p:pic>
        <p:nvPicPr>
          <p:cNvPr id="356" name="Google Shape;356;p59"/>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Ketika Test Dibatalkan</a:t>
            </a:r>
            <a:endParaRPr/>
          </a:p>
        </p:txBody>
      </p:sp>
      <p:pic>
        <p:nvPicPr>
          <p:cNvPr id="362" name="Google Shape;362;p60"/>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6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Assumptions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12" name="Google Shape;112;p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Software Testing</a:t>
            </a:r>
            <a:endParaRPr/>
          </a:p>
          <a:p>
            <a:pPr indent="-311150" lvl="0" marL="457200" rtl="0" algn="l">
              <a:spcBef>
                <a:spcPts val="0"/>
              </a:spcBef>
              <a:spcAft>
                <a:spcPts val="0"/>
              </a:spcAft>
              <a:buSzPts val="1300"/>
              <a:buChar char="●"/>
            </a:pPr>
            <a:r>
              <a:rPr lang="id"/>
              <a:t>Pengenalan JUnit</a:t>
            </a:r>
            <a:endParaRPr/>
          </a:p>
          <a:p>
            <a:pPr indent="-311150" lvl="0" marL="457200" rtl="0" algn="l">
              <a:spcBef>
                <a:spcPts val="0"/>
              </a:spcBef>
              <a:spcAft>
                <a:spcPts val="0"/>
              </a:spcAft>
              <a:buSzPts val="1300"/>
              <a:buChar char="●"/>
            </a:pPr>
            <a:r>
              <a:rPr lang="id"/>
              <a:t>Membuat Test</a:t>
            </a:r>
            <a:endParaRPr/>
          </a:p>
          <a:p>
            <a:pPr indent="-311150" lvl="0" marL="457200" rtl="0" algn="l">
              <a:spcBef>
                <a:spcPts val="0"/>
              </a:spcBef>
              <a:spcAft>
                <a:spcPts val="0"/>
              </a:spcAft>
              <a:buSzPts val="1300"/>
              <a:buChar char="●"/>
            </a:pPr>
            <a:r>
              <a:rPr lang="id"/>
              <a:t>Menggunakan Assertions</a:t>
            </a:r>
            <a:endParaRPr/>
          </a:p>
          <a:p>
            <a:pPr indent="-311150" lvl="0" marL="457200" rtl="0" algn="l">
              <a:spcBef>
                <a:spcPts val="0"/>
              </a:spcBef>
              <a:spcAft>
                <a:spcPts val="0"/>
              </a:spcAft>
              <a:buSzPts val="1300"/>
              <a:buChar char="●"/>
            </a:pPr>
            <a:r>
              <a:rPr lang="id"/>
              <a:t>Menggunakan Assumptions </a:t>
            </a:r>
            <a:endParaRPr/>
          </a:p>
          <a:p>
            <a:pPr indent="-311150" lvl="0" marL="457200" rtl="0" algn="l">
              <a:spcBef>
                <a:spcPts val="0"/>
              </a:spcBef>
              <a:spcAft>
                <a:spcPts val="0"/>
              </a:spcAft>
              <a:buSzPts val="1300"/>
              <a:buChar char="●"/>
            </a:pPr>
            <a:r>
              <a:rPr lang="id"/>
              <a:t>Dependency Injection di Test</a:t>
            </a:r>
            <a:endParaRPr/>
          </a:p>
          <a:p>
            <a:pPr indent="-311150" lvl="0" marL="457200" rtl="0" algn="l">
              <a:spcBef>
                <a:spcPts val="0"/>
              </a:spcBef>
              <a:spcAft>
                <a:spcPts val="0"/>
              </a:spcAft>
              <a:buSzPts val="1300"/>
              <a:buChar char="●"/>
            </a:pPr>
            <a:r>
              <a:rPr lang="id"/>
              <a:t>Mocking</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Assumptions</a:t>
            </a:r>
            <a:endParaRPr/>
          </a:p>
        </p:txBody>
      </p:sp>
      <p:sp>
        <p:nvSpPr>
          <p:cNvPr id="373" name="Google Shape;373;p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tahu jika ingin membatalkan test, kita bisa menggunakan exception TestAbortException</a:t>
            </a:r>
            <a:endParaRPr/>
          </a:p>
          <a:p>
            <a:pPr indent="-311150" lvl="0" marL="457200" rtl="0" algn="l">
              <a:spcBef>
                <a:spcPts val="0"/>
              </a:spcBef>
              <a:spcAft>
                <a:spcPts val="0"/>
              </a:spcAft>
              <a:buSzPts val="1300"/>
              <a:buChar char="●"/>
            </a:pPr>
            <a:r>
              <a:rPr lang="id"/>
              <a:t>Namun sebenarnya ada cara yang lebih mudah, yaitu dengan menggunakan Assumptions</a:t>
            </a:r>
            <a:endParaRPr/>
          </a:p>
          <a:p>
            <a:pPr indent="-311150" lvl="0" marL="457200" rtl="0" algn="l">
              <a:spcBef>
                <a:spcPts val="0"/>
              </a:spcBef>
              <a:spcAft>
                <a:spcPts val="0"/>
              </a:spcAft>
              <a:buSzPts val="1300"/>
              <a:buChar char="●"/>
            </a:pPr>
            <a:r>
              <a:rPr lang="id"/>
              <a:t>Penggunaan Assumptions mirip seperti Assertions, jika nilainya tidak sama, maka function Assumptions akan thrown TestAbortException, sehingga secara otomatis akan membatalkan unit test yang sedang berjalan</a:t>
            </a:r>
            <a:endParaRPr/>
          </a:p>
          <a:p>
            <a:pPr indent="-311150" lvl="0" marL="457200" rtl="0" algn="l">
              <a:spcBef>
                <a:spcPts val="0"/>
              </a:spcBef>
              <a:spcAft>
                <a:spcPts val="0"/>
              </a:spcAft>
              <a:buSzPts val="1300"/>
              <a:buChar char="●"/>
            </a:pPr>
            <a:r>
              <a:rPr lang="id" sz="1100" u="sng">
                <a:solidFill>
                  <a:schemeClr val="hlink"/>
                </a:solidFill>
                <a:latin typeface="Arial"/>
                <a:ea typeface="Arial"/>
                <a:cs typeface="Arial"/>
                <a:sym typeface="Arial"/>
                <a:hlinkClick r:id="rId3"/>
              </a:rPr>
              <a:t>https://junit.org/junit5/docs/current/api/org.junit.jupiter.api/org/junit/jupiter/api/Assumptions.html</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Import Assumptions</a:t>
            </a:r>
            <a:endParaRPr/>
          </a:p>
        </p:txBody>
      </p:sp>
      <p:pic>
        <p:nvPicPr>
          <p:cNvPr id="379" name="Google Shape;379;p63"/>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Assumptions</a:t>
            </a:r>
            <a:endParaRPr/>
          </a:p>
        </p:txBody>
      </p:sp>
      <p:pic>
        <p:nvPicPr>
          <p:cNvPr id="385" name="Google Shape;385;p64"/>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Test Berdasarkan Kondisi</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Test Berdasarkan Kondisi</a:t>
            </a:r>
            <a:endParaRPr/>
          </a:p>
        </p:txBody>
      </p:sp>
      <p:sp>
        <p:nvSpPr>
          <p:cNvPr id="396" name="Google Shape;396;p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Sebenarnya kita bisa menggunakan Assumptions untuk menjalankan unit test berdasarkan kondisi tertentu</a:t>
            </a:r>
            <a:endParaRPr/>
          </a:p>
          <a:p>
            <a:pPr indent="-311150" lvl="0" marL="457200" rtl="0" algn="l">
              <a:spcBef>
                <a:spcPts val="0"/>
              </a:spcBef>
              <a:spcAft>
                <a:spcPts val="0"/>
              </a:spcAft>
              <a:buSzPts val="1300"/>
              <a:buChar char="●"/>
            </a:pPr>
            <a:r>
              <a:rPr lang="id"/>
              <a:t>Namun JUnit menyediakan fitur yang lebih mudah untuk pengecekan beberapa kondisi, seperti kondisi sistem operasi, versi java, system property atau environment variable</a:t>
            </a:r>
            <a:endParaRPr/>
          </a:p>
          <a:p>
            <a:pPr indent="-311150" lvl="0" marL="457200" rtl="0" algn="l">
              <a:spcBef>
                <a:spcPts val="0"/>
              </a:spcBef>
              <a:spcAft>
                <a:spcPts val="0"/>
              </a:spcAft>
              <a:buSzPts val="1300"/>
              <a:buChar char="●"/>
            </a:pPr>
            <a:r>
              <a:rPr lang="id"/>
              <a:t>Ini lebih mudah  dibandingkan menggunakan Assumptions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Kondisi Sistem Operasi</a:t>
            </a:r>
            <a:endParaRPr/>
          </a:p>
        </p:txBody>
      </p:sp>
      <p:sp>
        <p:nvSpPr>
          <p:cNvPr id="402" name="Google Shape;402;p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kondisi sistem operasi, kita bisa menggunakan beberapa annotation</a:t>
            </a:r>
            <a:endParaRPr/>
          </a:p>
          <a:p>
            <a:pPr indent="-311150" lvl="0" marL="457200" rtl="0" algn="l">
              <a:spcBef>
                <a:spcPts val="0"/>
              </a:spcBef>
              <a:spcAft>
                <a:spcPts val="0"/>
              </a:spcAft>
              <a:buSzPts val="1300"/>
              <a:buChar char="●"/>
            </a:pPr>
            <a:r>
              <a:rPr lang="id"/>
              <a:t>@EnabledOnOs digunakan untuk penanda bahwa unit test boleh berjalan di sistem operasi yang ditentukan</a:t>
            </a:r>
            <a:endParaRPr/>
          </a:p>
          <a:p>
            <a:pPr indent="-311150" lvl="0" marL="457200" rtl="0" algn="l">
              <a:spcBef>
                <a:spcPts val="0"/>
              </a:spcBef>
              <a:spcAft>
                <a:spcPts val="0"/>
              </a:spcAft>
              <a:buSzPts val="1300"/>
              <a:buChar char="●"/>
            </a:pPr>
            <a:r>
              <a:rPr lang="id"/>
              <a:t>@DisabledOnOs digunakan untuk penanda bahwa unit test tidak boleh berjalan di sistem operasi yang ditentukan</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Kondisi Sistem Operasi</a:t>
            </a:r>
            <a:endParaRPr/>
          </a:p>
        </p:txBody>
      </p:sp>
      <p:pic>
        <p:nvPicPr>
          <p:cNvPr id="408" name="Google Shape;408;p68"/>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Kondisi Versi Java</a:t>
            </a:r>
            <a:endParaRPr/>
          </a:p>
        </p:txBody>
      </p:sp>
      <p:sp>
        <p:nvSpPr>
          <p:cNvPr id="414" name="Google Shape;414;p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kondisi versi Java yang kita gunakan, kita bisa  menggunakan beberapa annotation</a:t>
            </a:r>
            <a:endParaRPr/>
          </a:p>
          <a:p>
            <a:pPr indent="-311150" lvl="0" marL="457200" rtl="0" algn="l">
              <a:spcBef>
                <a:spcPts val="0"/>
              </a:spcBef>
              <a:spcAft>
                <a:spcPts val="0"/>
              </a:spcAft>
              <a:buSzPts val="1300"/>
              <a:buChar char="●"/>
            </a:pPr>
            <a:r>
              <a:rPr lang="id"/>
              <a:t>@EnabledOnJre digunakan untuk penanda bahwa unit test boleh berjalan di Java versi tertentu</a:t>
            </a:r>
            <a:endParaRPr/>
          </a:p>
          <a:p>
            <a:pPr indent="-311150" lvl="0" marL="457200" rtl="0" algn="l">
              <a:spcBef>
                <a:spcPts val="0"/>
              </a:spcBef>
              <a:spcAft>
                <a:spcPts val="0"/>
              </a:spcAft>
              <a:buSzPts val="1300"/>
              <a:buChar char="●"/>
            </a:pPr>
            <a:r>
              <a:rPr lang="id"/>
              <a:t>@DisabledOnJre digunakan untuk penanda bahwa unit test tidak boleh berjalan di Java versi tertentu</a:t>
            </a:r>
            <a:endParaRPr/>
          </a:p>
          <a:p>
            <a:pPr indent="-311150" lvl="0" marL="457200" rtl="0" algn="l">
              <a:spcBef>
                <a:spcPts val="0"/>
              </a:spcBef>
              <a:spcAft>
                <a:spcPts val="0"/>
              </a:spcAft>
              <a:buSzPts val="1300"/>
              <a:buChar char="●"/>
            </a:pPr>
            <a:r>
              <a:rPr lang="id"/>
              <a:t>@EnabledForJreRange digunakan untuk penanda bahwa unit test boleh berjalan di range Java versi tertentu</a:t>
            </a:r>
            <a:endParaRPr/>
          </a:p>
          <a:p>
            <a:pPr indent="-311150" lvl="0" marL="457200" rtl="0" algn="l">
              <a:spcBef>
                <a:spcPts val="0"/>
              </a:spcBef>
              <a:spcAft>
                <a:spcPts val="0"/>
              </a:spcAft>
              <a:buSzPts val="1300"/>
              <a:buChar char="●"/>
            </a:pPr>
            <a:r>
              <a:rPr lang="id"/>
              <a:t>@DisabledForJreRange digunakan untuk penanda bahwa unit test tidak boleh berjalan di range Java versi tertentu</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Kondisi Versi Java</a:t>
            </a:r>
            <a:endParaRPr/>
          </a:p>
        </p:txBody>
      </p:sp>
      <p:pic>
        <p:nvPicPr>
          <p:cNvPr id="420" name="Google Shape;420;p70"/>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Kondisi Range Versi Java</a:t>
            </a:r>
            <a:endParaRPr/>
          </a:p>
        </p:txBody>
      </p:sp>
      <p:pic>
        <p:nvPicPr>
          <p:cNvPr id="426" name="Google Shape;426;p71"/>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Software Testing</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Kondisi System Property</a:t>
            </a:r>
            <a:endParaRPr/>
          </a:p>
        </p:txBody>
      </p:sp>
      <p:sp>
        <p:nvSpPr>
          <p:cNvPr id="432" name="Google Shape;432;p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kondisi nilai dari system property, kita bisa menggunakan beberapa annotation</a:t>
            </a:r>
            <a:endParaRPr/>
          </a:p>
          <a:p>
            <a:pPr indent="-311150" lvl="0" marL="457200" rtl="0" algn="l">
              <a:spcBef>
                <a:spcPts val="0"/>
              </a:spcBef>
              <a:spcAft>
                <a:spcPts val="0"/>
              </a:spcAft>
              <a:buSzPts val="1300"/>
              <a:buChar char="●"/>
            </a:pPr>
            <a:r>
              <a:rPr lang="id"/>
              <a:t>@EnabledIfSystemProperty untuk penanda bahwa unit test boleh berjalan jika system property sesuai dengan yang ditentukan</a:t>
            </a:r>
            <a:endParaRPr/>
          </a:p>
          <a:p>
            <a:pPr indent="-311150" lvl="0" marL="457200" rtl="0" algn="l">
              <a:spcBef>
                <a:spcPts val="0"/>
              </a:spcBef>
              <a:spcAft>
                <a:spcPts val="0"/>
              </a:spcAft>
              <a:buSzPts val="1300"/>
              <a:buChar char="●"/>
            </a:pPr>
            <a:r>
              <a:rPr lang="id"/>
              <a:t>@DisabledIfSystemProperty untuk penanda bahwa unit test tidak boleh berjalan jika system property sesuai dengan yang ditentukan</a:t>
            </a:r>
            <a:endParaRPr/>
          </a:p>
          <a:p>
            <a:pPr indent="-311150" lvl="0" marL="457200" rtl="0" algn="l">
              <a:spcBef>
                <a:spcPts val="0"/>
              </a:spcBef>
              <a:spcAft>
                <a:spcPts val="0"/>
              </a:spcAft>
              <a:buSzPts val="1300"/>
              <a:buChar char="●"/>
            </a:pPr>
            <a:r>
              <a:rPr lang="id"/>
              <a:t>Jika kondisinya lebih dari satu, kita bisa menggunakan @EnabledIfSystemProperties dan @DisabledIfSystemProperties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Kondisi System Property</a:t>
            </a:r>
            <a:endParaRPr/>
          </a:p>
        </p:txBody>
      </p:sp>
      <p:pic>
        <p:nvPicPr>
          <p:cNvPr id="438" name="Google Shape;438;p73"/>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Kondisi Environment Variable</a:t>
            </a:r>
            <a:endParaRPr/>
          </a:p>
        </p:txBody>
      </p:sp>
      <p:sp>
        <p:nvSpPr>
          <p:cNvPr id="444" name="Google Shape;444;p7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kondisi nilai dari environment variable, kita bisa menggunakan beberapa annotation</a:t>
            </a:r>
            <a:endParaRPr/>
          </a:p>
          <a:p>
            <a:pPr indent="-311150" lvl="0" marL="457200" rtl="0" algn="l">
              <a:spcBef>
                <a:spcPts val="0"/>
              </a:spcBef>
              <a:spcAft>
                <a:spcPts val="0"/>
              </a:spcAft>
              <a:buSzPts val="1300"/>
              <a:buChar char="●"/>
            </a:pPr>
            <a:r>
              <a:rPr lang="id"/>
              <a:t>@EnabledIfEnvironmentVariable untuk penanda bahwa unit test boleh berjalan jika environment variable sesuai dengan yang ditentukan</a:t>
            </a:r>
            <a:endParaRPr/>
          </a:p>
          <a:p>
            <a:pPr indent="-311150" lvl="0" marL="457200" rtl="0" algn="l">
              <a:spcBef>
                <a:spcPts val="0"/>
              </a:spcBef>
              <a:spcAft>
                <a:spcPts val="0"/>
              </a:spcAft>
              <a:buSzPts val="1300"/>
              <a:buChar char="●"/>
            </a:pPr>
            <a:r>
              <a:rPr lang="id"/>
              <a:t>@DisabledIfEnvironmentVariable untuk penanda bahwa unit test tidak boleh berjalan jika environment variable sesuai dengan yang ditentukan</a:t>
            </a:r>
            <a:endParaRPr/>
          </a:p>
          <a:p>
            <a:pPr indent="-311150" lvl="0" marL="457200" rtl="0" algn="l">
              <a:spcBef>
                <a:spcPts val="0"/>
              </a:spcBef>
              <a:spcAft>
                <a:spcPts val="0"/>
              </a:spcAft>
              <a:buSzPts val="1300"/>
              <a:buChar char="●"/>
            </a:pPr>
            <a:r>
              <a:rPr lang="id"/>
              <a:t>Jika kondisinya lebih dari satu, kita bisa menggunakan @EnabledIfEnvironmentVariables dan @DisabledIfEnvironmentVariables</a:t>
            </a:r>
            <a:endParaRPr/>
          </a:p>
          <a:p>
            <a:pPr indent="0" lvl="0" marL="0" rtl="0" algn="l">
              <a:spcBef>
                <a:spcPts val="1600"/>
              </a:spcBef>
              <a:spcAft>
                <a:spcPts val="160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Kondisi Environment Variable</a:t>
            </a:r>
            <a:endParaRPr/>
          </a:p>
        </p:txBody>
      </p:sp>
      <p:pic>
        <p:nvPicPr>
          <p:cNvPr id="450" name="Google Shape;450;p75"/>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7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Tag</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Tag</a:t>
            </a:r>
            <a:endParaRPr/>
          </a:p>
        </p:txBody>
      </p:sp>
      <p:sp>
        <p:nvSpPr>
          <p:cNvPr id="461" name="Google Shape;461;p7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Class atau function unit test bisa kita tambahkan tag (tanda) dengan menggunakan annotation @Tag</a:t>
            </a:r>
            <a:endParaRPr/>
          </a:p>
          <a:p>
            <a:pPr indent="-311150" lvl="0" marL="457200" rtl="0" algn="l">
              <a:spcBef>
                <a:spcPts val="0"/>
              </a:spcBef>
              <a:spcAft>
                <a:spcPts val="0"/>
              </a:spcAft>
              <a:buSzPts val="1300"/>
              <a:buChar char="●"/>
            </a:pPr>
            <a:r>
              <a:rPr lang="id"/>
              <a:t>Dengan menambahkan tag ke dalam unit test, kita bisa fleksibel  ketika menjalan  unit test, bisa memilih tag mana yang mau di include atau di exclude</a:t>
            </a:r>
            <a:endParaRPr/>
          </a:p>
          <a:p>
            <a:pPr indent="-311150" lvl="0" marL="457200" rtl="0" algn="l">
              <a:spcBef>
                <a:spcPts val="0"/>
              </a:spcBef>
              <a:spcAft>
                <a:spcPts val="0"/>
              </a:spcAft>
              <a:buSzPts val="1300"/>
              <a:buChar char="●"/>
            </a:pPr>
            <a:r>
              <a:rPr lang="id"/>
              <a:t>Jika kita menambahkan tag di class unit test, secara otomatis semua function unit test di dalam class tersebut akan memiliki tag tersebut</a:t>
            </a:r>
            <a:endParaRPr/>
          </a:p>
          <a:p>
            <a:pPr indent="-311150" lvl="0" marL="457200" rtl="0" algn="l">
              <a:spcBef>
                <a:spcPts val="0"/>
              </a:spcBef>
              <a:spcAft>
                <a:spcPts val="0"/>
              </a:spcAft>
              <a:buSzPts val="1300"/>
              <a:buChar char="●"/>
            </a:pPr>
            <a:r>
              <a:rPr lang="id"/>
              <a:t>Jika kita ingin menambahkan beberapa tag di satu class atau function unit test, kita bisa menggunakan annotation @Tags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Menambahkan Tag</a:t>
            </a:r>
            <a:endParaRPr/>
          </a:p>
        </p:txBody>
      </p:sp>
      <p:pic>
        <p:nvPicPr>
          <p:cNvPr id="467" name="Google Shape;467;p78"/>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Memilih Tag dengan Maven</a:t>
            </a:r>
            <a:endParaRPr/>
          </a:p>
        </p:txBody>
      </p:sp>
      <p:sp>
        <p:nvSpPr>
          <p:cNvPr id="473" name="Google Shape;473;p7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mvn test -Dgroups=tag1,tag2</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Memilih Tag dengan IntelliJ IDEA</a:t>
            </a:r>
            <a:endParaRPr/>
          </a:p>
        </p:txBody>
      </p:sp>
      <p:pic>
        <p:nvPicPr>
          <p:cNvPr id="479" name="Google Shape;479;p80"/>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8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Urutan Eksekusi Test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Software Testing</a:t>
            </a:r>
            <a:endParaRPr/>
          </a:p>
        </p:txBody>
      </p:sp>
      <p:sp>
        <p:nvSpPr>
          <p:cNvPr id="123" name="Google Shape;123;p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Software testing adalah salah satu disiplin ilmu dalam software engineering</a:t>
            </a:r>
            <a:endParaRPr/>
          </a:p>
          <a:p>
            <a:pPr indent="-311150" lvl="0" marL="457200" rtl="0" algn="l">
              <a:spcBef>
                <a:spcPts val="0"/>
              </a:spcBef>
              <a:spcAft>
                <a:spcPts val="0"/>
              </a:spcAft>
              <a:buSzPts val="1300"/>
              <a:buChar char="●"/>
            </a:pPr>
            <a:r>
              <a:rPr lang="id"/>
              <a:t>Tujuan utama dari software testing adalah memastikan kualitas kode dan aplikasi kita baik</a:t>
            </a:r>
            <a:endParaRPr/>
          </a:p>
          <a:p>
            <a:pPr indent="-311150" lvl="0" marL="457200" rtl="0" algn="l">
              <a:spcBef>
                <a:spcPts val="0"/>
              </a:spcBef>
              <a:spcAft>
                <a:spcPts val="0"/>
              </a:spcAft>
              <a:buSzPts val="1300"/>
              <a:buChar char="●"/>
            </a:pPr>
            <a:r>
              <a:rPr lang="id"/>
              <a:t>Ilmu untuk software testing sendiri sangatlah luas, pada materi ini kita hanya akan fokus ke unit testing</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Urutan Eksekusi Test</a:t>
            </a:r>
            <a:endParaRPr/>
          </a:p>
        </p:txBody>
      </p:sp>
      <p:sp>
        <p:nvSpPr>
          <p:cNvPr id="490" name="Google Shape;490;p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urutan eksekusi unit test tidak ditentukan, jadi jangan berharap  jika sebuah method berada diatas method lainnya, maka akan dijalankan lebih dulu</a:t>
            </a:r>
            <a:endParaRPr/>
          </a:p>
          <a:p>
            <a:pPr indent="-311150" lvl="0" marL="457200" rtl="0" algn="l">
              <a:spcBef>
                <a:spcPts val="0"/>
              </a:spcBef>
              <a:spcAft>
                <a:spcPts val="0"/>
              </a:spcAft>
              <a:buSzPts val="1300"/>
              <a:buChar char="●"/>
            </a:pPr>
            <a:r>
              <a:rPr lang="id"/>
              <a:t>Hal ini karena memang sebaiknya method unit test itu harus independen, tidak saling ketergantungan</a:t>
            </a:r>
            <a:endParaRPr/>
          </a:p>
          <a:p>
            <a:pPr indent="-311150" lvl="0" marL="457200" rtl="0" algn="l">
              <a:spcBef>
                <a:spcPts val="0"/>
              </a:spcBef>
              <a:spcAft>
                <a:spcPts val="0"/>
              </a:spcAft>
              <a:buSzPts val="1300"/>
              <a:buChar char="●"/>
            </a:pPr>
            <a:r>
              <a:rPr lang="id"/>
              <a:t>Secara default pun, object class unit test akan selalu dibuat ulang tiap method, jadi jangan berharap kita bisa menyimpan data di variable untuk digunakan di unit test method selanjutnya</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Urutan Eksekusi Test</a:t>
            </a:r>
            <a:endParaRPr/>
          </a:p>
        </p:txBody>
      </p:sp>
      <p:sp>
        <p:nvSpPr>
          <p:cNvPr id="496" name="Google Shape;496;p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JUnit mendukung perubahan urutan eksekusi test jika kita mau menggunakan annotation @TestMethodOrder, ada beberapa cara yang bisa kita lakukan</a:t>
            </a:r>
            <a:endParaRPr/>
          </a:p>
          <a:p>
            <a:pPr indent="-311150" lvl="0" marL="457200" rtl="0" algn="l">
              <a:spcBef>
                <a:spcPts val="0"/>
              </a:spcBef>
              <a:spcAft>
                <a:spcPts val="0"/>
              </a:spcAft>
              <a:buSzPts val="1300"/>
              <a:buChar char="●"/>
            </a:pPr>
            <a:r>
              <a:rPr lang="id"/>
              <a:t>Alphanumeric, artinya urutan eksekusi unit test akan diurutkan berdasarkan alphanumeric</a:t>
            </a:r>
            <a:endParaRPr/>
          </a:p>
          <a:p>
            <a:pPr indent="-311150" lvl="0" marL="457200" rtl="0" algn="l">
              <a:spcBef>
                <a:spcPts val="0"/>
              </a:spcBef>
              <a:spcAft>
                <a:spcPts val="0"/>
              </a:spcAft>
              <a:buSzPts val="1300"/>
              <a:buChar char="●"/>
            </a:pPr>
            <a:r>
              <a:rPr lang="id"/>
              <a:t>Random, artinya urutan urutan eksekusi unit test akan dieksekusi secara random</a:t>
            </a:r>
            <a:endParaRPr/>
          </a:p>
          <a:p>
            <a:pPr indent="-311150" lvl="0" marL="457200" rtl="0" algn="l">
              <a:spcBef>
                <a:spcPts val="0"/>
              </a:spcBef>
              <a:spcAft>
                <a:spcPts val="0"/>
              </a:spcAft>
              <a:buSzPts val="1300"/>
              <a:buChar char="●"/>
            </a:pPr>
            <a:r>
              <a:rPr lang="id"/>
              <a:t>OrderAnnotation, artinya urutan eksekusi  unit  test akan mengikuti annotation @Order yang ada di tiap method unit test</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Order Annotation</a:t>
            </a:r>
            <a:endParaRPr/>
          </a:p>
        </p:txBody>
      </p:sp>
      <p:pic>
        <p:nvPicPr>
          <p:cNvPr id="502" name="Google Shape;502;p84"/>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Urutan Sendiri</a:t>
            </a:r>
            <a:endParaRPr/>
          </a:p>
        </p:txBody>
      </p:sp>
      <p:sp>
        <p:nvSpPr>
          <p:cNvPr id="508" name="Google Shape;508;p8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kita ingin membuat cara mengurutkan urutan unit test function sendiri, kita bisa dengan mudah tinggal membuat class baru turunan dari MethodOrderer interface</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8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Siklus Hidup Test</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Siklus Hidup Test</a:t>
            </a:r>
            <a:endParaRPr/>
          </a:p>
        </p:txBody>
      </p:sp>
      <p:sp>
        <p:nvSpPr>
          <p:cNvPr id="519" name="Google Shape;519;p8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lifecycle (siklus hidup) object test adalah independent per method test, artinya object unit test  akan selalu dibuat baru per method unit test, oleh karena itu kita tidak bisa bergantung dengan method test lain</a:t>
            </a:r>
            <a:endParaRPr/>
          </a:p>
          <a:p>
            <a:pPr indent="-311150" lvl="0" marL="457200" rtl="0" algn="l">
              <a:spcBef>
                <a:spcPts val="0"/>
              </a:spcBef>
              <a:spcAft>
                <a:spcPts val="0"/>
              </a:spcAft>
              <a:buSzPts val="1300"/>
              <a:buChar char="●"/>
            </a:pPr>
            <a:r>
              <a:rPr lang="id"/>
              <a:t>Cara pembuatan object test di JUnit ditentukan oleh annotation @TestInstance, dimana defaultnya adalah Lifecycle.PER_METHOD, artinya tiap method akan dibuat sebuah instance / object baru</a:t>
            </a:r>
            <a:endParaRPr/>
          </a:p>
          <a:p>
            <a:pPr indent="-311150" lvl="0" marL="457200" rtl="0" algn="l">
              <a:spcBef>
                <a:spcPts val="0"/>
              </a:spcBef>
              <a:spcAft>
                <a:spcPts val="0"/>
              </a:spcAft>
              <a:buSzPts val="1300"/>
              <a:buChar char="●"/>
            </a:pPr>
            <a:r>
              <a:rPr lang="id"/>
              <a:t>Kita bisa merubahnya menjadi Lifecycle.PER_CLASS jika mau, dengan demikian instance / object test haya dibuat sekali per class, dan method test akan menggunakan object test yang sama</a:t>
            </a:r>
            <a:endParaRPr/>
          </a:p>
          <a:p>
            <a:pPr indent="-311150" lvl="0" marL="457200" rtl="0" algn="l">
              <a:spcBef>
                <a:spcPts val="0"/>
              </a:spcBef>
              <a:spcAft>
                <a:spcPts val="0"/>
              </a:spcAft>
              <a:buSzPts val="1300"/>
              <a:buChar char="●"/>
            </a:pPr>
            <a:r>
              <a:rPr lang="id"/>
              <a:t>Hal ini bisa kita manfaatkan ketika membuat test yang tergantung dengan test lain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Instance Per Class</a:t>
            </a:r>
            <a:endParaRPr/>
          </a:p>
        </p:txBody>
      </p:sp>
      <p:pic>
        <p:nvPicPr>
          <p:cNvPr id="525" name="Google Shape;525;p88"/>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Keuntungan Instance Per Class</a:t>
            </a:r>
            <a:endParaRPr/>
          </a:p>
        </p:txBody>
      </p:sp>
      <p:sp>
        <p:nvSpPr>
          <p:cNvPr id="531" name="Google Shape;531;p8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Salah satu keuntungan saat menggunakan Lifecycle.PER_CLASS adalah, kita bisa menggunakan @BeforeAll dan @AfterAll di method biasa, tidak harus menggunakan function object  / static</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BeforeAll dan AfterAll</a:t>
            </a:r>
            <a:endParaRPr/>
          </a:p>
        </p:txBody>
      </p:sp>
      <p:pic>
        <p:nvPicPr>
          <p:cNvPr id="537" name="Google Shape;537;p90"/>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9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Test di dalam Test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Test Pyramid</a:t>
            </a:r>
            <a:endParaRPr/>
          </a:p>
        </p:txBody>
      </p:sp>
      <p:pic>
        <p:nvPicPr>
          <p:cNvPr id="129" name="Google Shape;129;p20"/>
          <p:cNvPicPr preferRelativeResize="0"/>
          <p:nvPr/>
        </p:nvPicPr>
        <p:blipFill>
          <a:blip r:embed="rId3">
            <a:alphaModFix/>
          </a:blip>
          <a:stretch>
            <a:fillRect/>
          </a:stretch>
        </p:blipFill>
        <p:spPr>
          <a:xfrm>
            <a:off x="1905000" y="2006250"/>
            <a:ext cx="5334000" cy="28575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Test di dalam Test </a:t>
            </a:r>
            <a:endParaRPr/>
          </a:p>
        </p:txBody>
      </p:sp>
      <p:sp>
        <p:nvSpPr>
          <p:cNvPr id="548" name="Google Shape;548;p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unit test, ada baiknya ukuran test class nya tidak terlalu besar, karena akan sulit di baca dan dimengerti. </a:t>
            </a:r>
            <a:endParaRPr/>
          </a:p>
          <a:p>
            <a:pPr indent="-311150" lvl="0" marL="457200" rtl="0" algn="l">
              <a:spcBef>
                <a:spcPts val="0"/>
              </a:spcBef>
              <a:spcAft>
                <a:spcPts val="0"/>
              </a:spcAft>
              <a:buSzPts val="1300"/>
              <a:buChar char="●"/>
            </a:pPr>
            <a:r>
              <a:rPr lang="id"/>
              <a:t>Jika test class sudah semakin besar, ada baiknya kita pecah menjadi beberapa test class, lalu kita grouping sesuai dengan jenis method test nya.</a:t>
            </a:r>
            <a:endParaRPr/>
          </a:p>
          <a:p>
            <a:pPr indent="-311150" lvl="0" marL="457200" rtl="0" algn="l">
              <a:spcBef>
                <a:spcPts val="0"/>
              </a:spcBef>
              <a:spcAft>
                <a:spcPts val="0"/>
              </a:spcAft>
              <a:buSzPts val="1300"/>
              <a:buChar char="●"/>
            </a:pPr>
            <a:r>
              <a:rPr lang="id"/>
              <a:t>JUnit mendukung pembuatan class test di dalam class test, jadi kita bisa memecah sebuah class test, tanpa harus membuat class di file berbeda, kita bisa cukup menggunakan inner class</a:t>
            </a:r>
            <a:endParaRPr/>
          </a:p>
          <a:p>
            <a:pPr indent="-311150" lvl="0" marL="457200" rtl="0" algn="l">
              <a:spcBef>
                <a:spcPts val="0"/>
              </a:spcBef>
              <a:spcAft>
                <a:spcPts val="0"/>
              </a:spcAft>
              <a:buSzPts val="1300"/>
              <a:buChar char="●"/>
            </a:pPr>
            <a:r>
              <a:rPr lang="id"/>
              <a:t>Untuk memberi tahu bahwa inner class tersebut adalah test class, kita bisa menggunakan annotation @Nested</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Test di dalam Test</a:t>
            </a:r>
            <a:endParaRPr/>
          </a:p>
        </p:txBody>
      </p:sp>
      <p:pic>
        <p:nvPicPr>
          <p:cNvPr id="554" name="Google Shape;554;p93"/>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9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Informasi Test</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Informasi Test</a:t>
            </a:r>
            <a:endParaRPr/>
          </a:p>
        </p:txBody>
      </p:sp>
      <p:sp>
        <p:nvSpPr>
          <p:cNvPr id="565" name="Google Shape;565;p9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Walaupun mungkin jarang kita gunakan, tapi kita juga bisa mendapatkan informasi test yang sedang berjalan menggunakan interface TestInfo</a:t>
            </a:r>
            <a:endParaRPr/>
          </a:p>
          <a:p>
            <a:pPr indent="-311150" lvl="0" marL="457200" rtl="0" algn="l">
              <a:spcBef>
                <a:spcPts val="0"/>
              </a:spcBef>
              <a:spcAft>
                <a:spcPts val="0"/>
              </a:spcAft>
              <a:buSzPts val="1300"/>
              <a:buChar char="●"/>
            </a:pPr>
            <a:r>
              <a:rPr lang="id"/>
              <a:t>Kita bisa menambahkan TestInfo sebagai parameter di function unit test</a:t>
            </a:r>
            <a:endParaRPr/>
          </a:p>
        </p:txBody>
      </p:sp>
      <p:pic>
        <p:nvPicPr>
          <p:cNvPr id="566" name="Google Shape;566;p95"/>
          <p:cNvPicPr preferRelativeResize="0"/>
          <p:nvPr/>
        </p:nvPicPr>
        <p:blipFill>
          <a:blip r:embed="rId3">
            <a:alphaModFix/>
          </a:blip>
          <a:stretch>
            <a:fillRect/>
          </a:stretch>
        </p:blipFill>
        <p:spPr>
          <a:xfrm>
            <a:off x="1713163" y="3082050"/>
            <a:ext cx="5721275" cy="17861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Test Info</a:t>
            </a:r>
            <a:endParaRPr/>
          </a:p>
        </p:txBody>
      </p:sp>
      <p:pic>
        <p:nvPicPr>
          <p:cNvPr id="572" name="Google Shape;572;p96"/>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9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Dependency Injection di Test</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Dependency Injection di Test</a:t>
            </a:r>
            <a:endParaRPr/>
          </a:p>
        </p:txBody>
      </p:sp>
      <p:sp>
        <p:nvSpPr>
          <p:cNvPr id="583" name="Google Shape;583;p9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Tidak ada magic di JUnit, sebenarnya fitur TestInfo yang sebelumnya kita bahas adalah bagian dari dependency injection di JUnit</a:t>
            </a:r>
            <a:endParaRPr/>
          </a:p>
          <a:p>
            <a:pPr indent="-311150" lvl="0" marL="457200" rtl="0" algn="l">
              <a:spcBef>
                <a:spcPts val="0"/>
              </a:spcBef>
              <a:spcAft>
                <a:spcPts val="0"/>
              </a:spcAft>
              <a:buSzPts val="1300"/>
              <a:buChar char="●"/>
            </a:pPr>
            <a:r>
              <a:rPr lang="id"/>
              <a:t>Dependency Injection sederhananya adalah bagaimana kita bisa memasukkan dependency (object/instance) ke dalam unit test secara otomatis tanpa proses manual</a:t>
            </a:r>
            <a:endParaRPr/>
          </a:p>
          <a:p>
            <a:pPr indent="-311150" lvl="0" marL="457200" rtl="0" algn="l">
              <a:spcBef>
                <a:spcPts val="0"/>
              </a:spcBef>
              <a:spcAft>
                <a:spcPts val="0"/>
              </a:spcAft>
              <a:buSzPts val="1300"/>
              <a:buChar char="●"/>
            </a:pPr>
            <a:r>
              <a:rPr lang="id"/>
              <a:t>Saat kita menambah parameter di function unit test, sebenarnya kita bisa secara otomatis memasukkan parameter tersebut dengan bantuan ParameterResolver</a:t>
            </a:r>
            <a:endParaRPr/>
          </a:p>
          <a:p>
            <a:pPr indent="-311150" lvl="0" marL="457200" rtl="0" algn="l">
              <a:spcBef>
                <a:spcPts val="0"/>
              </a:spcBef>
              <a:spcAft>
                <a:spcPts val="0"/>
              </a:spcAft>
              <a:buSzPts val="1300"/>
              <a:buChar char="●"/>
            </a:pPr>
            <a:r>
              <a:rPr lang="id"/>
              <a:t>Contohnya TestInfo yang kita bahas sebelumya, sebenarnya objectnya dibuat oleh TestInfoParameterResolver</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Random Parameter Resolver</a:t>
            </a:r>
            <a:endParaRPr/>
          </a:p>
        </p:txBody>
      </p:sp>
      <p:pic>
        <p:nvPicPr>
          <p:cNvPr id="589" name="Google Shape;589;p99"/>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Parameter Resolver</a:t>
            </a:r>
            <a:endParaRPr/>
          </a:p>
        </p:txBody>
      </p:sp>
      <p:sp>
        <p:nvSpPr>
          <p:cNvPr id="595" name="Google Shape;595;p10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menggunakan parameter resolver yang sudah kita buat, kita bisa menggunakan annontation @ExtendWith di test class</a:t>
            </a:r>
            <a:endParaRPr/>
          </a:p>
          <a:p>
            <a:pPr indent="-311150" lvl="0" marL="457200" rtl="0" algn="l">
              <a:spcBef>
                <a:spcPts val="0"/>
              </a:spcBef>
              <a:spcAft>
                <a:spcPts val="0"/>
              </a:spcAft>
              <a:buSzPts val="1300"/>
              <a:buChar char="●"/>
            </a:pPr>
            <a:r>
              <a:rPr lang="id"/>
              <a:t>Jika lebih dari 1 parameter resolver, kita bisa menggunakan @Extentions</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1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Random Resolver</a:t>
            </a:r>
            <a:endParaRPr/>
          </a:p>
        </p:txBody>
      </p:sp>
      <p:pic>
        <p:nvPicPr>
          <p:cNvPr id="601" name="Google Shape;601;p101"/>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High Level Architecture Aplikasi</a:t>
            </a:r>
            <a:endParaRPr/>
          </a:p>
        </p:txBody>
      </p:sp>
      <p:pic>
        <p:nvPicPr>
          <p:cNvPr id="135" name="Google Shape;135;p21"/>
          <p:cNvPicPr preferRelativeResize="0"/>
          <p:nvPr/>
        </p:nvPicPr>
        <p:blipFill>
          <a:blip r:embed="rId3">
            <a:alphaModFix/>
          </a:blip>
          <a:stretch>
            <a:fillRect/>
          </a:stretch>
        </p:blipFill>
        <p:spPr>
          <a:xfrm>
            <a:off x="2664625" y="2006250"/>
            <a:ext cx="3814761" cy="29848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10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Pewarisan di Test</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Pewarisan di Test</a:t>
            </a:r>
            <a:endParaRPr/>
          </a:p>
        </p:txBody>
      </p:sp>
      <p:sp>
        <p:nvSpPr>
          <p:cNvPr id="612" name="Google Shape;612;p10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JUnit mendukung pewarisan di test, artinya jika kita membuat class atau interface dan menambahkan informasi test disitu, maka ketika kita membuat turunannya, secara otomatis semua fitur test nya dimiliki oleh turunannya</a:t>
            </a:r>
            <a:endParaRPr/>
          </a:p>
          <a:p>
            <a:pPr indent="-311150" lvl="0" marL="457200" rtl="0" algn="l">
              <a:spcBef>
                <a:spcPts val="0"/>
              </a:spcBef>
              <a:spcAft>
                <a:spcPts val="0"/>
              </a:spcAft>
              <a:buSzPts val="1300"/>
              <a:buChar char="●"/>
            </a:pPr>
            <a:r>
              <a:rPr lang="id"/>
              <a:t>Ini sangat cocok ketika kita misal contohnya sering membuat code sebelum dan setelah test yang berulang-ulang, sehingga dibanding dibuat di semua test class, lebih baik dibuat sekali di parent test class, dan test class tinggal menjadi child class dari parent test class</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Parent Test Class</a:t>
            </a:r>
            <a:endParaRPr/>
          </a:p>
        </p:txBody>
      </p:sp>
      <p:pic>
        <p:nvPicPr>
          <p:cNvPr id="618" name="Google Shape;618;p104"/>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1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Child Test Class</a:t>
            </a:r>
            <a:endParaRPr/>
          </a:p>
        </p:txBody>
      </p:sp>
      <p:pic>
        <p:nvPicPr>
          <p:cNvPr id="624" name="Google Shape;624;p105"/>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10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Test Berulang</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Test Berulang</a:t>
            </a:r>
            <a:endParaRPr/>
          </a:p>
        </p:txBody>
      </p:sp>
      <p:sp>
        <p:nvSpPr>
          <p:cNvPr id="635" name="Google Shape;635;p10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JUnit mendukung eksekusi unit test berulang kali sesuai dengan jumlah yang kita tentukan</a:t>
            </a:r>
            <a:endParaRPr/>
          </a:p>
          <a:p>
            <a:pPr indent="-311150" lvl="0" marL="457200" rtl="0" algn="l">
              <a:spcBef>
                <a:spcPts val="0"/>
              </a:spcBef>
              <a:spcAft>
                <a:spcPts val="0"/>
              </a:spcAft>
              <a:buSzPts val="1300"/>
              <a:buChar char="●"/>
            </a:pPr>
            <a:r>
              <a:rPr lang="id"/>
              <a:t>Untuk mengulang eksekusi unit test, kita bisa menggunakan annotation @RepeatedTest di method unit test nya</a:t>
            </a:r>
            <a:endParaRPr/>
          </a:p>
          <a:p>
            <a:pPr indent="-311150" lvl="0" marL="457200" rtl="0" algn="l">
              <a:spcBef>
                <a:spcPts val="0"/>
              </a:spcBef>
              <a:spcAft>
                <a:spcPts val="0"/>
              </a:spcAft>
              <a:buSzPts val="1300"/>
              <a:buChar char="●"/>
            </a:pPr>
            <a:r>
              <a:rPr lang="id"/>
              <a:t>@RepeatedTest juga bisa digunakan untuk mengubah detail nama test nya, dan kita bisa menggunakan value {displayName} untuk mendapatkan display name, {currentRepetition} untuk mendapatkan perulangan ke berapa saat ini,  dan {totalRepetitions} untuk mendapatkan total perulangan nya</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Test Berulang</a:t>
            </a:r>
            <a:endParaRPr/>
          </a:p>
        </p:txBody>
      </p:sp>
      <p:pic>
        <p:nvPicPr>
          <p:cNvPr id="641" name="Google Shape;641;p108"/>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Informasi Perulangan</a:t>
            </a:r>
            <a:endParaRPr/>
          </a:p>
        </p:txBody>
      </p:sp>
      <p:sp>
        <p:nvSpPr>
          <p:cNvPr id="647" name="Google Shape;647;p10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@RepeatedTest juga memiliki object RepetitionInfo yang di inject oleh class RepetitionInfoParameterResolver, sehingga kita bisa mendapatkan informasi RepetitionInfo melalui parameter function unit test</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Informasi Perulangan</a:t>
            </a:r>
            <a:endParaRPr/>
          </a:p>
        </p:txBody>
      </p:sp>
      <p:pic>
        <p:nvPicPr>
          <p:cNvPr id="653" name="Google Shape;653;p110"/>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1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Test dengan Parameter</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